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3"/>
  </p:notesMasterIdLst>
  <p:sldIdLst>
    <p:sldId id="328" r:id="rId2"/>
    <p:sldId id="438" r:id="rId3"/>
    <p:sldId id="440" r:id="rId4"/>
    <p:sldId id="441" r:id="rId5"/>
    <p:sldId id="259" r:id="rId6"/>
    <p:sldId id="260" r:id="rId7"/>
    <p:sldId id="261" r:id="rId8"/>
    <p:sldId id="258" r:id="rId9"/>
    <p:sldId id="277" r:id="rId10"/>
    <p:sldId id="311" r:id="rId11"/>
    <p:sldId id="278" r:id="rId12"/>
    <p:sldId id="279" r:id="rId13"/>
    <p:sldId id="332" r:id="rId14"/>
    <p:sldId id="432" r:id="rId15"/>
    <p:sldId id="460" r:id="rId16"/>
    <p:sldId id="313" r:id="rId17"/>
    <p:sldId id="420" r:id="rId18"/>
    <p:sldId id="319" r:id="rId19"/>
    <p:sldId id="318" r:id="rId20"/>
    <p:sldId id="320" r:id="rId21"/>
    <p:sldId id="412" r:id="rId22"/>
    <p:sldId id="413" r:id="rId23"/>
    <p:sldId id="414" r:id="rId24"/>
    <p:sldId id="415" r:id="rId25"/>
    <p:sldId id="416" r:id="rId26"/>
    <p:sldId id="417" r:id="rId27"/>
    <p:sldId id="418" r:id="rId28"/>
    <p:sldId id="337" r:id="rId29"/>
    <p:sldId id="406" r:id="rId30"/>
    <p:sldId id="461" r:id="rId31"/>
    <p:sldId id="393" r:id="rId32"/>
    <p:sldId id="427" r:id="rId33"/>
    <p:sldId id="421" r:id="rId34"/>
    <p:sldId id="409" r:id="rId35"/>
    <p:sldId id="410" r:id="rId36"/>
    <p:sldId id="411" r:id="rId37"/>
    <p:sldId id="423" r:id="rId38"/>
    <p:sldId id="428" r:id="rId39"/>
    <p:sldId id="383" r:id="rId40"/>
    <p:sldId id="400" r:id="rId41"/>
    <p:sldId id="387" r:id="rId42"/>
    <p:sldId id="389" r:id="rId43"/>
    <p:sldId id="280" r:id="rId44"/>
    <p:sldId id="292" r:id="rId45"/>
    <p:sldId id="262" r:id="rId46"/>
    <p:sldId id="263" r:id="rId47"/>
    <p:sldId id="264" r:id="rId48"/>
    <p:sldId id="267" r:id="rId49"/>
    <p:sldId id="268" r:id="rId50"/>
    <p:sldId id="269" r:id="rId51"/>
    <p:sldId id="270" r:id="rId52"/>
    <p:sldId id="271" r:id="rId53"/>
    <p:sldId id="272" r:id="rId54"/>
    <p:sldId id="273" r:id="rId55"/>
    <p:sldId id="274" r:id="rId56"/>
    <p:sldId id="445" r:id="rId57"/>
    <p:sldId id="275" r:id="rId58"/>
    <p:sldId id="276" r:id="rId59"/>
    <p:sldId id="443" r:id="rId60"/>
    <p:sldId id="444" r:id="rId61"/>
    <p:sldId id="458" r:id="rId62"/>
    <p:sldId id="459" r:id="rId63"/>
    <p:sldId id="446" r:id="rId64"/>
    <p:sldId id="294" r:id="rId65"/>
    <p:sldId id="293" r:id="rId66"/>
    <p:sldId id="333" r:id="rId67"/>
    <p:sldId id="334" r:id="rId68"/>
    <p:sldId id="335" r:id="rId69"/>
    <p:sldId id="429" r:id="rId70"/>
    <p:sldId id="295" r:id="rId71"/>
    <p:sldId id="330" r:id="rId72"/>
    <p:sldId id="329" r:id="rId73"/>
    <p:sldId id="281" r:id="rId74"/>
    <p:sldId id="336" r:id="rId75"/>
    <p:sldId id="296" r:id="rId76"/>
    <p:sldId id="282" r:id="rId77"/>
    <p:sldId id="347" r:id="rId78"/>
    <p:sldId id="348" r:id="rId79"/>
    <p:sldId id="349" r:id="rId80"/>
    <p:sldId id="350" r:id="rId81"/>
    <p:sldId id="351" r:id="rId82"/>
    <p:sldId id="286" r:id="rId83"/>
    <p:sldId id="455" r:id="rId84"/>
    <p:sldId id="449" r:id="rId85"/>
    <p:sldId id="283" r:id="rId86"/>
    <p:sldId id="284" r:id="rId87"/>
    <p:sldId id="287" r:id="rId88"/>
    <p:sldId id="462" r:id="rId89"/>
    <p:sldId id="463" r:id="rId90"/>
    <p:sldId id="464" r:id="rId91"/>
    <p:sldId id="465" r:id="rId92"/>
    <p:sldId id="466" r:id="rId93"/>
    <p:sldId id="467" r:id="rId94"/>
    <p:sldId id="468" r:id="rId95"/>
    <p:sldId id="469" r:id="rId96"/>
    <p:sldId id="285" r:id="rId97"/>
    <p:sldId id="456" r:id="rId98"/>
    <p:sldId id="289" r:id="rId99"/>
    <p:sldId id="452" r:id="rId100"/>
    <p:sldId id="453" r:id="rId101"/>
    <p:sldId id="454" r:id="rId102"/>
    <p:sldId id="297" r:id="rId103"/>
    <p:sldId id="298" r:id="rId104"/>
    <p:sldId id="457" r:id="rId105"/>
    <p:sldId id="470" r:id="rId106"/>
    <p:sldId id="471" r:id="rId107"/>
    <p:sldId id="376" r:id="rId108"/>
    <p:sldId id="391" r:id="rId109"/>
    <p:sldId id="394" r:id="rId110"/>
    <p:sldId id="392" r:id="rId111"/>
    <p:sldId id="377" r:id="rId1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8"/>
    <p:restoredTop sz="94618"/>
  </p:normalViewPr>
  <p:slideViewPr>
    <p:cSldViewPr snapToGrid="0" snapToObjects="1">
      <p:cViewPr varScale="1">
        <p:scale>
          <a:sx n="104" d="100"/>
          <a:sy n="104" d="100"/>
        </p:scale>
        <p:origin x="1856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431C69-82C1-6C44-80F7-CCDBCF07960A}" type="datetimeFigureOut">
              <a:rPr lang="en-US" smtClean="0"/>
              <a:t>3/12/22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FB6409-AC49-D448-A873-320D8A018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40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5867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30797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88473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23041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5894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35795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6966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53507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85655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881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26794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43098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45772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88143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270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7566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56026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79618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57276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1381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59696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67544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01098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03197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2908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860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03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0934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5018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3" descr="side-image.jpg"/>
          <p:cNvPicPr preferRelativeResize="0"/>
          <p:nvPr/>
        </p:nvPicPr>
        <p:blipFill rotWithShape="1">
          <a:blip r:embed="rId2">
            <a:alphaModFix/>
          </a:blip>
          <a:srcRect l="11164"/>
          <a:stretch/>
        </p:blipFill>
        <p:spPr>
          <a:xfrm>
            <a:off x="-880" y="-13179"/>
            <a:ext cx="2296002" cy="641676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3"/>
          <p:cNvSpPr txBox="1">
            <a:spLocks noGrp="1"/>
          </p:cNvSpPr>
          <p:nvPr>
            <p:ph type="title"/>
          </p:nvPr>
        </p:nvSpPr>
        <p:spPr>
          <a:xfrm>
            <a:off x="1570137" y="247558"/>
            <a:ext cx="7269663" cy="351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" name="Google Shape;22;p53"/>
          <p:cNvSpPr txBox="1">
            <a:spLocks noGrp="1"/>
          </p:cNvSpPr>
          <p:nvPr>
            <p:ph type="body" idx="1"/>
          </p:nvPr>
        </p:nvSpPr>
        <p:spPr>
          <a:xfrm>
            <a:off x="1566619" y="965863"/>
            <a:ext cx="7120181" cy="4895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53"/>
          <p:cNvSpPr/>
          <p:nvPr/>
        </p:nvSpPr>
        <p:spPr>
          <a:xfrm>
            <a:off x="-420" y="6200304"/>
            <a:ext cx="9144420" cy="680512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Google Shape;24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850" y="6253629"/>
            <a:ext cx="1677486" cy="302317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3"/>
          <p:cNvSpPr txBox="1"/>
          <p:nvPr/>
        </p:nvSpPr>
        <p:spPr>
          <a:xfrm>
            <a:off x="5458400" y="6255283"/>
            <a:ext cx="342005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Division of Information Technology</a:t>
            </a:r>
            <a:endParaRPr/>
          </a:p>
        </p:txBody>
      </p:sp>
      <p:cxnSp>
        <p:nvCxnSpPr>
          <p:cNvPr id="26" name="Google Shape;26;p53"/>
          <p:cNvCxnSpPr/>
          <p:nvPr/>
        </p:nvCxnSpPr>
        <p:spPr>
          <a:xfrm>
            <a:off x="196850" y="714888"/>
            <a:ext cx="8762999" cy="1588"/>
          </a:xfrm>
          <a:prstGeom prst="straightConnector1">
            <a:avLst/>
          </a:prstGeom>
          <a:noFill/>
          <a:ln w="25400" cap="flat" cmpd="sng">
            <a:solidFill>
              <a:srgbClr val="FDBB27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8653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3/12/22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3/12/22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3/12/22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3/12/22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wiftOnSecurity/status/567851173547401216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isa.gov/sites/default/files/publications/layering-network-security-segmentation_infographic_508_0.pdf" TargetMode="Externa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gate.com/" TargetMode="External"/><Relationship Id="rId2" Type="http://schemas.openxmlformats.org/officeDocument/2006/relationships/hyperlink" Target="https://www.pfsense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webp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ail2ban.org/wiki/index.php/Main_Pag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ortknocking.org/view/implementations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piderLabs/owasp-modsecurity-crs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5-06-24 at 5.05.2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456" b="-10456"/>
          <a:stretch>
            <a:fillRect/>
          </a:stretch>
        </p:blipFill>
        <p:spPr>
          <a:xfrm>
            <a:off x="457200" y="1043558"/>
            <a:ext cx="8229600" cy="452596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039E08-B815-044E-A16B-B4B07173D005}"/>
              </a:ext>
            </a:extLst>
          </p:cNvPr>
          <p:cNvSpPr txBox="1"/>
          <p:nvPr/>
        </p:nvSpPr>
        <p:spPr>
          <a:xfrm>
            <a:off x="657225" y="5872163"/>
            <a:ext cx="7419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https://twitter.com/SwiftOnSecurity/status/567851173547401216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2F5B6C-7C09-424D-978B-B6C89C10D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341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ACLs – Cisco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access-list 10 permit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10.0.0.1 0.0.0.255</a:t>
            </a:r>
          </a:p>
          <a:p>
            <a:pPr lvl="1"/>
            <a:r>
              <a:rPr lang="en-US" dirty="0"/>
              <a:t>Notice the inverse mask of the more typical 255.255.255.0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access-list 10 deny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any any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access-list 101 permit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tcp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host 10.0.0.2 host 10.1.0.1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80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35091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/>
              <a:t>Result</a:t>
            </a:r>
            <a:endParaRPr/>
          </a:p>
        </p:txBody>
      </p:sp>
      <p:pic>
        <p:nvPicPr>
          <p:cNvPr id="324" name="Google Shape;324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5680" y="1760877"/>
            <a:ext cx="4003040" cy="4003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27176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/>
              <a:t>Request</a:t>
            </a:r>
            <a:endParaRPr/>
          </a:p>
        </p:txBody>
      </p:sp>
      <p:sp>
        <p:nvSpPr>
          <p:cNvPr id="330" name="Google Shape;330;p4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2400" dirty="0"/>
              <a:t>	Purpose: Make it easier for admins to remotely manage the server from anywhere</a:t>
            </a:r>
            <a:endParaRPr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endParaRPr sz="2400"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2400" dirty="0"/>
              <a:t>Rule:</a:t>
            </a:r>
            <a:endParaRPr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endParaRPr sz="2400"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2400" dirty="0"/>
              <a:t>Device Group: PDC</a:t>
            </a:r>
            <a:endParaRPr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2400" dirty="0"/>
              <a:t>Source: any</a:t>
            </a:r>
            <a:endParaRPr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2400" dirty="0"/>
              <a:t>Destination: 128.8.a.b (App Server)</a:t>
            </a:r>
            <a:endParaRPr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2400" dirty="0"/>
              <a:t>Service: tcp-443 (Admin Web UI)</a:t>
            </a:r>
            <a:endParaRPr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endParaRPr sz="2400" dirty="0"/>
          </a:p>
          <a:p>
            <a:pPr marL="342900" lvl="0" indent="-342900" algn="ctr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2400" b="1" dirty="0"/>
              <a:t>	“and” really means ANY IP – across campus, China, Antarctica, anywhere…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769435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0C1D5-F064-084B-8065-EF93EB2D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337" name="Google Shape;337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1036" y="1664517"/>
            <a:ext cx="4412328" cy="44123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34424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/>
              <a:t>Result</a:t>
            </a:r>
            <a:endParaRPr/>
          </a:p>
        </p:txBody>
      </p:sp>
      <p:sp>
        <p:nvSpPr>
          <p:cNvPr id="343" name="Google Shape;343;p4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2400" dirty="0"/>
              <a:t>Redirect the requestor using the VPN for access or a more narrowly defined source IP list</a:t>
            </a:r>
            <a:endParaRPr dirty="0"/>
          </a:p>
          <a:p>
            <a:pPr marL="342900" lvl="0" indent="-342900" algn="ctr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endParaRPr sz="2400" dirty="0"/>
          </a:p>
          <a:p>
            <a:pPr marL="342900" lvl="0" indent="-342900" algn="ctr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2400" dirty="0"/>
              <a:t>The VPN can be accessed from anywhere!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10913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120C4-9AA0-E04E-A7C4-DDEAEB88A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Firewall Rule Clean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4EBD3-79CD-284B-AC94-4BCA364D1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>
              <a:spcBef>
                <a:spcPts val="0"/>
              </a:spcBef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000" dirty="0"/>
              <a:t>Rules edited after implementation </a:t>
            </a:r>
            <a:endParaRPr lang="en-US" dirty="0"/>
          </a:p>
          <a:p>
            <a:pPr lvl="0" indent="-342900">
              <a:spcBef>
                <a:spcPts val="480"/>
              </a:spcBef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000" dirty="0"/>
              <a:t>System retired?  Firewall rules should retired as well.</a:t>
            </a:r>
            <a:endParaRPr lang="en-US" dirty="0"/>
          </a:p>
          <a:p>
            <a:pPr lvl="0" indent="-342900">
              <a:spcBef>
                <a:spcPts val="480"/>
              </a:spcBef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000" dirty="0"/>
              <a:t>Duplicate groups/rules should be removed.</a:t>
            </a:r>
            <a:endParaRPr lang="en-US" dirty="0"/>
          </a:p>
          <a:p>
            <a:endParaRPr lang="en-US" dirty="0"/>
          </a:p>
        </p:txBody>
      </p:sp>
      <p:pic>
        <p:nvPicPr>
          <p:cNvPr id="4" name="Google Shape;375;p48">
            <a:extLst>
              <a:ext uri="{FF2B5EF4-FFF2-40B4-BE49-F238E27FC236}">
                <a16:creationId xmlns:a16="http://schemas.microsoft.com/office/drawing/2014/main" id="{30D809A9-31D0-9B48-B4EF-ABB4D389B64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048984"/>
            <a:ext cx="9144000" cy="30676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090756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E46B8-7FC4-B040-A7F4-A962922BA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90541-ED5C-824C-9298-120D790CA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Remember the Target compromise from “Anatomy of an attack”?</a:t>
            </a:r>
          </a:p>
          <a:p>
            <a:r>
              <a:rPr lang="en-US" sz="3200" dirty="0"/>
              <a:t>Should a network be ”flat” and anything can access anything else on the network?</a:t>
            </a:r>
          </a:p>
          <a:p>
            <a:r>
              <a:rPr lang="en-US" sz="3200" dirty="0"/>
              <a:t>“Hard exterior but a soft chewy inside…”</a:t>
            </a:r>
          </a:p>
          <a:p>
            <a:endParaRPr lang="en-US" sz="3200" dirty="0"/>
          </a:p>
          <a:p>
            <a:pPr marL="114300" indent="0">
              <a:buNone/>
            </a:pPr>
            <a:endParaRPr lang="en-US" sz="3200" dirty="0"/>
          </a:p>
          <a:p>
            <a:pPr marL="114300" indent="0">
              <a:buNone/>
            </a:pPr>
            <a:r>
              <a:rPr lang="en-US" sz="1800" dirty="0"/>
              <a:t>(content on next slide from </a:t>
            </a:r>
            <a:r>
              <a:rPr lang="en-US" sz="1800" dirty="0">
                <a:hlinkClick r:id="rId2"/>
              </a:rPr>
              <a:t>https://www.cisa.gov/sites/default/files/publications/layering-network-security-segmentation_infographic_508_0.pdf</a:t>
            </a:r>
            <a:r>
              <a:rPr lang="en-US" sz="1800" dirty="0"/>
              <a:t>)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9412404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5D852-CF76-9546-A207-CF51585BF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890C9F-4980-0C46-89C0-D89C20317F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38" y="0"/>
            <a:ext cx="7908324" cy="6890538"/>
          </a:xfrm>
        </p:spPr>
      </p:pic>
    </p:spTree>
    <p:extLst>
      <p:ext uri="{BB962C8B-B14F-4D97-AF65-F5344CB8AC3E}">
        <p14:creationId xmlns:p14="http://schemas.microsoft.com/office/powerpoint/2010/main" val="125954617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And now for something completely different</a:t>
            </a:r>
            <a:r>
              <a:rPr lang="is-IS" sz="3200" dirty="0"/>
              <a:t>…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4000" dirty="0"/>
              <a:t>Networking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9975339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 algn="ctr">
              <a:buNone/>
            </a:pPr>
            <a:endParaRPr lang="en-US" sz="5400" dirty="0"/>
          </a:p>
          <a:p>
            <a:pPr marL="114300" indent="0" algn="ctr">
              <a:buNone/>
            </a:pPr>
            <a:r>
              <a:rPr lang="en-US" sz="5400" dirty="0"/>
              <a:t>Relationships are currency</a:t>
            </a:r>
          </a:p>
          <a:p>
            <a:pPr marL="114300" indent="0" algn="ctr">
              <a:buNone/>
            </a:pP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59190071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Initiate</a:t>
            </a:r>
          </a:p>
          <a:p>
            <a:r>
              <a:rPr lang="en-US" sz="4400" dirty="0"/>
              <a:t>Inquire</a:t>
            </a:r>
          </a:p>
          <a:p>
            <a:r>
              <a:rPr lang="en-US" sz="4400" dirty="0"/>
              <a:t>Invest</a:t>
            </a:r>
          </a:p>
          <a:p>
            <a:r>
              <a:rPr lang="en-US" sz="4400" dirty="0"/>
              <a:t>Influence</a:t>
            </a:r>
          </a:p>
        </p:txBody>
      </p:sp>
    </p:spTree>
    <p:extLst>
      <p:ext uri="{BB962C8B-B14F-4D97-AF65-F5344CB8AC3E}">
        <p14:creationId xmlns:p14="http://schemas.microsoft.com/office/powerpoint/2010/main" val="1441345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Firewalls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 Layer packet filters</a:t>
            </a:r>
          </a:p>
          <a:p>
            <a:r>
              <a:rPr lang="en-US" dirty="0"/>
              <a:t>Application layer</a:t>
            </a:r>
          </a:p>
          <a:p>
            <a:r>
              <a:rPr lang="en-US" dirty="0"/>
              <a:t>Proxies</a:t>
            </a:r>
          </a:p>
          <a:p>
            <a:r>
              <a:rPr lang="en-US" dirty="0"/>
              <a:t>Network Address Translation (NAT)</a:t>
            </a:r>
          </a:p>
        </p:txBody>
      </p:sp>
    </p:spTree>
    <p:extLst>
      <p:ext uri="{BB962C8B-B14F-4D97-AF65-F5344CB8AC3E}">
        <p14:creationId xmlns:p14="http://schemas.microsoft.com/office/powerpoint/2010/main" val="7223382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your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Classmates</a:t>
            </a:r>
          </a:p>
          <a:p>
            <a:r>
              <a:rPr lang="en-US" sz="2800" dirty="0"/>
              <a:t>Coworkers</a:t>
            </a:r>
          </a:p>
          <a:p>
            <a:r>
              <a:rPr lang="en-US" sz="2800" dirty="0"/>
              <a:t>Industry functions/conferences</a:t>
            </a:r>
          </a:p>
          <a:p>
            <a:r>
              <a:rPr lang="en-US" sz="2800" dirty="0"/>
              <a:t>Information Sharing and Analysis Centers (ISACs)</a:t>
            </a:r>
          </a:p>
          <a:p>
            <a:r>
              <a:rPr lang="en-US" sz="2800" dirty="0"/>
              <a:t>User Groups</a:t>
            </a:r>
          </a:p>
          <a:p>
            <a:r>
              <a:rPr lang="en-US" sz="2800" dirty="0"/>
              <a:t>LinkedIn/Twitter/social media</a:t>
            </a:r>
          </a:p>
          <a:p>
            <a:endParaRPr lang="en-US" sz="2800" dirty="0"/>
          </a:p>
          <a:p>
            <a:r>
              <a:rPr lang="en-US" sz="2800" dirty="0"/>
              <a:t>Get out there and talk to people!</a:t>
            </a:r>
          </a:p>
        </p:txBody>
      </p:sp>
    </p:spTree>
    <p:extLst>
      <p:ext uri="{BB962C8B-B14F-4D97-AF65-F5344CB8AC3E}">
        <p14:creationId xmlns:p14="http://schemas.microsoft.com/office/powerpoint/2010/main" val="86807851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Content Placeholder 3" descr="14633009_10105016961765258_8598950771842378154_n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115" r="-56115"/>
          <a:stretch>
            <a:fillRect/>
          </a:stretch>
        </p:blipFill>
        <p:spPr>
          <a:xfrm>
            <a:off x="-394002" y="396875"/>
            <a:ext cx="9328452" cy="5876925"/>
          </a:xfrm>
        </p:spPr>
      </p:pic>
    </p:spTree>
    <p:extLst>
      <p:ext uri="{BB962C8B-B14F-4D97-AF65-F5344CB8AC3E}">
        <p14:creationId xmlns:p14="http://schemas.microsoft.com/office/powerpoint/2010/main" val="668090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Similar to ACLs</a:t>
            </a:r>
          </a:p>
          <a:p>
            <a:r>
              <a:rPr lang="en-US" sz="3200" dirty="0" err="1"/>
              <a:t>Stateful</a:t>
            </a:r>
            <a:r>
              <a:rPr lang="en-US" sz="3200" dirty="0"/>
              <a:t> or stateless</a:t>
            </a:r>
          </a:p>
          <a:p>
            <a:r>
              <a:rPr lang="en-US" sz="3200" dirty="0"/>
              <a:t>Filter on many attributes: Source/</a:t>
            </a:r>
            <a:r>
              <a:rPr lang="en-US" sz="3200" dirty="0" err="1"/>
              <a:t>Dest</a:t>
            </a:r>
            <a:r>
              <a:rPr lang="en-US" sz="3200" dirty="0"/>
              <a:t> IP, </a:t>
            </a:r>
            <a:r>
              <a:rPr lang="en-US" sz="3200" dirty="0" err="1"/>
              <a:t>Src</a:t>
            </a:r>
            <a:r>
              <a:rPr lang="en-US" sz="3200" dirty="0"/>
              <a:t>/</a:t>
            </a:r>
            <a:r>
              <a:rPr lang="en-US" sz="3200" dirty="0" err="1"/>
              <a:t>Dest</a:t>
            </a:r>
            <a:r>
              <a:rPr lang="en-US" sz="3200" dirty="0"/>
              <a:t> port, protocol</a:t>
            </a:r>
          </a:p>
          <a:p>
            <a:r>
              <a:rPr lang="en-US" sz="3200" dirty="0"/>
              <a:t>Examples: </a:t>
            </a:r>
            <a:r>
              <a:rPr lang="en-US" sz="3200" dirty="0" err="1"/>
              <a:t>iptables</a:t>
            </a:r>
            <a:r>
              <a:rPr lang="en-US" sz="3200" dirty="0"/>
              <a:t>, </a:t>
            </a:r>
            <a:r>
              <a:rPr lang="en-US" sz="3200" dirty="0" err="1"/>
              <a:t>nftables</a:t>
            </a:r>
            <a:r>
              <a:rPr lang="en-US" sz="3200" dirty="0"/>
              <a:t>, </a:t>
            </a:r>
            <a:r>
              <a:rPr lang="en-US" sz="3200" dirty="0" err="1"/>
              <a:t>pf</a:t>
            </a:r>
            <a:r>
              <a:rPr lang="en-US" sz="3200" dirty="0"/>
              <a:t>, Windows Firewall</a:t>
            </a:r>
          </a:p>
        </p:txBody>
      </p:sp>
    </p:spTree>
    <p:extLst>
      <p:ext uri="{BB962C8B-B14F-4D97-AF65-F5344CB8AC3E}">
        <p14:creationId xmlns:p14="http://schemas.microsoft.com/office/powerpoint/2010/main" val="3219117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Stateful</a:t>
            </a:r>
            <a:r>
              <a:rPr lang="en-US" dirty="0"/>
              <a:t> </a:t>
            </a:r>
            <a:r>
              <a:rPr lang="en-US" dirty="0" err="1"/>
              <a:t>vs</a:t>
            </a:r>
            <a:r>
              <a:rPr lang="en-US" dirty="0"/>
              <a:t> Stateless?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b="1" dirty="0"/>
              <a:t>Stateless</a:t>
            </a:r>
            <a:r>
              <a:rPr lang="en-US" dirty="0"/>
              <a:t> – not aware of the traffic flow (which side is client </a:t>
            </a:r>
            <a:r>
              <a:rPr lang="en-US" dirty="0" err="1"/>
              <a:t>vs</a:t>
            </a:r>
            <a:r>
              <a:rPr lang="en-US" dirty="0"/>
              <a:t> server) very simple firewall and can be bypassed by forged packets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b="1" dirty="0" err="1"/>
              <a:t>Stateful</a:t>
            </a:r>
            <a:r>
              <a:rPr lang="en-US" dirty="0"/>
              <a:t> – aware of traffic streams, knows which way the traffic is flowing.  Can tell stage a TCP connection is in (open, established, SYN, SYN ACK, SCK, reset)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Both have their purposes, often speed </a:t>
            </a:r>
            <a:r>
              <a:rPr lang="en-US" dirty="0" err="1"/>
              <a:t>vs</a:t>
            </a:r>
            <a:r>
              <a:rPr lang="en-US" dirty="0"/>
              <a:t> accuracy</a:t>
            </a:r>
          </a:p>
        </p:txBody>
      </p:sp>
    </p:spTree>
    <p:extLst>
      <p:ext uri="{BB962C8B-B14F-4D97-AF65-F5344CB8AC3E}">
        <p14:creationId xmlns:p14="http://schemas.microsoft.com/office/powerpoint/2010/main" val="3179346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23723-BC8A-1F47-8B26-3CD1FF362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Inbound vs Outbound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8BA76-BADC-EF47-94B7-892941255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/>
              <a:t>Inbound – </a:t>
            </a:r>
            <a:r>
              <a:rPr lang="en-US" sz="3600" b="1" dirty="0"/>
              <a:t>default deny</a:t>
            </a:r>
            <a:r>
              <a:rPr lang="en-US" sz="3600" dirty="0"/>
              <a:t>, allow only what you want in</a:t>
            </a:r>
          </a:p>
          <a:p>
            <a:pPr lvl="1"/>
            <a:r>
              <a:rPr lang="en-US" sz="3600" dirty="0"/>
              <a:t>Specific allow rules</a:t>
            </a:r>
          </a:p>
          <a:p>
            <a:pPr lvl="1"/>
            <a:r>
              <a:rPr lang="en-US" sz="3600" b="1" dirty="0"/>
              <a:t>Allow established connections in</a:t>
            </a:r>
          </a:p>
          <a:p>
            <a:pPr lvl="1"/>
            <a:r>
              <a:rPr lang="en-US" sz="3600" dirty="0"/>
              <a:t>Hard exterior</a:t>
            </a:r>
          </a:p>
          <a:p>
            <a:pPr marL="411480" lvl="1" indent="0">
              <a:buNone/>
            </a:pPr>
            <a:endParaRPr lang="en-US" sz="3600" dirty="0"/>
          </a:p>
          <a:p>
            <a:r>
              <a:rPr lang="en-US" sz="3600" dirty="0"/>
              <a:t>Outbound – </a:t>
            </a:r>
            <a:r>
              <a:rPr lang="en-US" sz="3600" b="1" dirty="0"/>
              <a:t>default allow</a:t>
            </a:r>
          </a:p>
          <a:p>
            <a:pPr lvl="1"/>
            <a:r>
              <a:rPr lang="en-US" sz="3600" dirty="0"/>
              <a:t>Soft chewy inside – is this the best?  </a:t>
            </a:r>
          </a:p>
          <a:p>
            <a:pPr lvl="1"/>
            <a:r>
              <a:rPr lang="en-US" sz="3600" dirty="0"/>
              <a:t>What’s the A in the CIA triad?</a:t>
            </a:r>
          </a:p>
        </p:txBody>
      </p:sp>
    </p:spTree>
    <p:extLst>
      <p:ext uri="{BB962C8B-B14F-4D97-AF65-F5344CB8AC3E}">
        <p14:creationId xmlns:p14="http://schemas.microsoft.com/office/powerpoint/2010/main" val="2427030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C1386-CBEE-8843-AD0C-60372D3AE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Outbound filtering    💀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8E7F6-7F6F-7443-BF06-7D467909C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4006516" cy="4800600"/>
          </a:xfrm>
        </p:spPr>
        <p:txBody>
          <a:bodyPr>
            <a:normAutofit/>
          </a:bodyPr>
          <a:lstStyle/>
          <a:p>
            <a:r>
              <a:rPr lang="en-US" sz="2800" dirty="0"/>
              <a:t>Many a security person, sysadmin, and network admin have gone crazy trying to set up rules to limit what goes outbound.</a:t>
            </a:r>
          </a:p>
          <a:p>
            <a:pPr marL="114300" indent="0">
              <a:buNone/>
            </a:pPr>
            <a:endParaRPr lang="en-US" sz="2800" dirty="0"/>
          </a:p>
          <a:p>
            <a:r>
              <a:rPr lang="en-US" sz="2800" dirty="0"/>
              <a:t>It just doesn’t scale well in the era of CDNs, SaaS, and cloud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B6A3B5-9875-174F-91E4-A624A8967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09273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513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iptables</a:t>
            </a:r>
            <a:endParaRPr lang="en-US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Primarily host-based firewall giving you very granular rules to allow/deny connections</a:t>
            </a:r>
          </a:p>
          <a:p>
            <a:r>
              <a:rPr lang="en-US" sz="3200" dirty="0"/>
              <a:t>Can be used as a cheap network firewall if you have your Linux host set up as a router</a:t>
            </a:r>
          </a:p>
          <a:p>
            <a:r>
              <a:rPr lang="en-US" sz="3200" dirty="0"/>
              <a:t>User-space application to configure the tables in the Linux kernel firewall and the chains of rules it stores</a:t>
            </a:r>
          </a:p>
          <a:p>
            <a:r>
              <a:rPr lang="en-US" sz="3200" dirty="0"/>
              <a:t>Stateful</a:t>
            </a:r>
          </a:p>
        </p:txBody>
      </p:sp>
    </p:spTree>
    <p:extLst>
      <p:ext uri="{BB962C8B-B14F-4D97-AF65-F5344CB8AC3E}">
        <p14:creationId xmlns:p14="http://schemas.microsoft.com/office/powerpoint/2010/main" val="1343756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FC0E6-E3B1-F340-8BF4-1A6D5B2E2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firewalling Chains?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85B9D-F199-624C-B7B5-E9EAA0B6B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“chain” is a group of firewall rules used to process and organize rules.  </a:t>
            </a:r>
          </a:p>
          <a:p>
            <a:r>
              <a:rPr lang="en-US" dirty="0"/>
              <a:t>This grouping is used to help improve processing speed</a:t>
            </a:r>
          </a:p>
          <a:p>
            <a:pPr lvl="1"/>
            <a:r>
              <a:rPr lang="en-US" dirty="0"/>
              <a:t>If this packet is incoming/input why process the output rules against it?</a:t>
            </a:r>
          </a:p>
          <a:p>
            <a:r>
              <a:rPr lang="en-US" dirty="0"/>
              <a:t>Chains are evaluated by series of chains which can be in different order so managing large rulesets can be challenging</a:t>
            </a:r>
          </a:p>
        </p:txBody>
      </p:sp>
    </p:spTree>
    <p:extLst>
      <p:ext uri="{BB962C8B-B14F-4D97-AF65-F5344CB8AC3E}">
        <p14:creationId xmlns:p14="http://schemas.microsoft.com/office/powerpoint/2010/main" val="3566483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Chains</a:t>
            </a:r>
          </a:p>
          <a:p>
            <a:pPr lvl="1"/>
            <a:r>
              <a:rPr lang="en-US" sz="3200" b="1" dirty="0"/>
              <a:t>INPUT</a:t>
            </a:r>
            <a:r>
              <a:rPr lang="en-US" sz="3200" dirty="0"/>
              <a:t> – incoming</a:t>
            </a:r>
          </a:p>
          <a:p>
            <a:pPr lvl="1"/>
            <a:r>
              <a:rPr lang="en-US" sz="3200" b="1" dirty="0"/>
              <a:t>OUTPUT</a:t>
            </a:r>
            <a:r>
              <a:rPr lang="en-US" sz="3200" dirty="0"/>
              <a:t> – outgoing</a:t>
            </a:r>
          </a:p>
          <a:p>
            <a:pPr lvl="1"/>
            <a:r>
              <a:rPr lang="en-US" sz="3200" b="1" dirty="0"/>
              <a:t>FORWARD</a:t>
            </a:r>
            <a:r>
              <a:rPr lang="en-US" sz="3200" dirty="0"/>
              <a:t> – for routing packets behind your box (like when using as a NAT/firewall)</a:t>
            </a:r>
          </a:p>
        </p:txBody>
      </p:sp>
    </p:spTree>
    <p:extLst>
      <p:ext uri="{BB962C8B-B14F-4D97-AF65-F5344CB8AC3E}">
        <p14:creationId xmlns:p14="http://schemas.microsoft.com/office/powerpoint/2010/main" val="2102775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iptables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 –L </a:t>
            </a:r>
            <a:r>
              <a:rPr lang="en-US" sz="2800" dirty="0"/>
              <a:t>= list current rules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-A </a:t>
            </a:r>
            <a:r>
              <a:rPr lang="en-US" sz="2800" dirty="0"/>
              <a:t>= Append this rule to a chain</a:t>
            </a:r>
          </a:p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-p </a:t>
            </a:r>
            <a:r>
              <a:rPr lang="en-US" sz="28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tcp|udp|icmp</a:t>
            </a:r>
            <a:r>
              <a:rPr lang="en-US" sz="2800" b="1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/>
              <a:t>= Connection protocol used</a:t>
            </a:r>
          </a:p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-j </a:t>
            </a:r>
            <a:r>
              <a:rPr lang="en-US" sz="2800" dirty="0"/>
              <a:t>= jump to specified target (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ACCEPT, REJECT, DROP, LOG</a:t>
            </a:r>
            <a:r>
              <a:rPr lang="en-US" sz="2800" dirty="0"/>
              <a:t>)</a:t>
            </a:r>
          </a:p>
          <a:p>
            <a:r>
              <a:rPr lang="en-U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iptables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 –F</a:t>
            </a:r>
            <a:r>
              <a:rPr lang="en-US" sz="2800" dirty="0"/>
              <a:t> = Flush rules</a:t>
            </a:r>
          </a:p>
          <a:p>
            <a:endParaRPr lang="en-US" sz="2800" dirty="0"/>
          </a:p>
          <a:p>
            <a:r>
              <a:rPr lang="en-US" sz="2800" dirty="0"/>
              <a:t>Logs sent to either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/log/messages </a:t>
            </a:r>
            <a:r>
              <a:rPr lang="en-US" sz="2800" dirty="0"/>
              <a:t>or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/log/</a:t>
            </a:r>
            <a:r>
              <a:rPr lang="en-U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kern.log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/>
              <a:t>by default (depends on Distro)</a:t>
            </a:r>
          </a:p>
        </p:txBody>
      </p:sp>
    </p:spTree>
    <p:extLst>
      <p:ext uri="{BB962C8B-B14F-4D97-AF65-F5344CB8AC3E}">
        <p14:creationId xmlns:p14="http://schemas.microsoft.com/office/powerpoint/2010/main" val="102436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9584F-0FEA-BD4E-8810-4A85C886C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Defense in Depth: Firewalls</a:t>
            </a:r>
          </a:p>
        </p:txBody>
      </p:sp>
      <p:pic>
        <p:nvPicPr>
          <p:cNvPr id="4" name="Google Shape;33;p1">
            <a:extLst>
              <a:ext uri="{FF2B5EF4-FFF2-40B4-BE49-F238E27FC236}">
                <a16:creationId xmlns:a16="http://schemas.microsoft.com/office/drawing/2014/main" id="{925E4F53-034B-6049-95C4-5036E65F2935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13375" y="1730459"/>
            <a:ext cx="9117249" cy="51275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4496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iptables –A INPUT –m state –state ESTABLISHED,RELATED –j ACCEPT</a:t>
            </a:r>
          </a:p>
          <a:p>
            <a:pPr marL="114300" indent="0">
              <a:buNone/>
            </a:pP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iptables –A INPUT –p </a:t>
            </a:r>
            <a:r>
              <a:rPr lang="en-U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tcp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dport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ssh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 –j ACCEPT</a:t>
            </a:r>
          </a:p>
          <a:p>
            <a:pPr marL="114300" indent="0">
              <a:buNone/>
            </a:pP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iptables –A INPUT –p </a:t>
            </a:r>
            <a:r>
              <a:rPr lang="en-U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tcp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dport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 80 –j ACCEPT</a:t>
            </a:r>
          </a:p>
          <a:p>
            <a:pPr marL="114300" indent="0">
              <a:buNone/>
            </a:pP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iptables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 –A OUTPUT –p </a:t>
            </a:r>
            <a:r>
              <a:rPr lang="en-U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icmp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icmp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-type echo-request –j DROP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79162-14DF-5944-84BC-6DBF758F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iptables</a:t>
            </a:r>
            <a:r>
              <a:rPr lang="en-US" dirty="0"/>
              <a:t>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9352A-1FEE-4E48-B72B-12378CC8E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 the Firewall exercise document there are 3 exercises for iptables.</a:t>
            </a:r>
          </a:p>
          <a:p>
            <a:endParaRPr lang="en-US" sz="3200" dirty="0"/>
          </a:p>
          <a:p>
            <a:r>
              <a:rPr lang="en-US" sz="3200" dirty="0"/>
              <a:t>Take 30 minutes to run through them.</a:t>
            </a:r>
          </a:p>
        </p:txBody>
      </p:sp>
    </p:spTree>
    <p:extLst>
      <p:ext uri="{BB962C8B-B14F-4D97-AF65-F5344CB8AC3E}">
        <p14:creationId xmlns:p14="http://schemas.microsoft.com/office/powerpoint/2010/main" val="878124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E9CA7-03CB-A041-93D5-6B14E4ADE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iptables</a:t>
            </a:r>
            <a:r>
              <a:rPr lang="en-US" dirty="0"/>
              <a:t> Log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A5136-D08C-714C-B474-F39392763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FF0000"/>
                </a:solidFill>
              </a:rPr>
              <a:t>Feb  3 20:03:03 </a:t>
            </a:r>
            <a:r>
              <a:rPr lang="en-US" b="1" dirty="0" err="1">
                <a:solidFill>
                  <a:srgbClr val="FFC000"/>
                </a:solidFill>
              </a:rPr>
              <a:t>ubuntu</a:t>
            </a:r>
            <a:r>
              <a:rPr lang="en-US" b="1" dirty="0"/>
              <a:t> </a:t>
            </a:r>
            <a:r>
              <a:rPr lang="en-US" b="1" dirty="0">
                <a:solidFill>
                  <a:srgbClr val="FFFF00"/>
                </a:solidFill>
              </a:rPr>
              <a:t>kernel</a:t>
            </a:r>
            <a:r>
              <a:rPr lang="en-US" b="1" dirty="0"/>
              <a:t>: [ </a:t>
            </a:r>
            <a:r>
              <a:rPr lang="en-US" b="1" dirty="0">
                <a:solidFill>
                  <a:srgbClr val="92D050"/>
                </a:solidFill>
              </a:rPr>
              <a:t>2922.929053</a:t>
            </a:r>
            <a:r>
              <a:rPr lang="en-US" b="1" dirty="0"/>
              <a:t>] IN=</a:t>
            </a:r>
            <a:r>
              <a:rPr lang="en-US" b="1" dirty="0">
                <a:solidFill>
                  <a:srgbClr val="00B0F0"/>
                </a:solidFill>
              </a:rPr>
              <a:t>ens33</a:t>
            </a:r>
            <a:r>
              <a:rPr lang="en-US" b="1" dirty="0"/>
              <a:t> OUT= MAC=00:0c:29:98:f0:3f:00:50:56:c0:00:08:08:00 SRC=192.168.2.1 DST=192.168.2.159 LEN=64 TOS=0x00 PREC=0x00 TTL=64 ID=52309 DF PROTO=TCP SPT=50865 DPT=80 WINDOW=65535 RES=0x00 SYN URGP=0</a:t>
            </a:r>
          </a:p>
          <a:p>
            <a:pPr marL="114300" indent="0">
              <a:buNone/>
            </a:pPr>
            <a:endParaRPr lang="en-US" b="1" dirty="0"/>
          </a:p>
          <a:p>
            <a:pPr marL="114300" indent="0">
              <a:buNone/>
            </a:pPr>
            <a:r>
              <a:rPr lang="en-US" dirty="0"/>
              <a:t>Timestamp = </a:t>
            </a:r>
            <a:r>
              <a:rPr lang="en-US" b="1" dirty="0">
                <a:solidFill>
                  <a:srgbClr val="FF0000"/>
                </a:solidFill>
              </a:rPr>
              <a:t>Feb  3 20:03:03</a:t>
            </a:r>
          </a:p>
          <a:p>
            <a:pPr marL="114300" indent="0">
              <a:buNone/>
            </a:pPr>
            <a:r>
              <a:rPr lang="en-US" dirty="0"/>
              <a:t>Hostname = </a:t>
            </a:r>
            <a:r>
              <a:rPr lang="en-US" b="1" dirty="0" err="1">
                <a:solidFill>
                  <a:srgbClr val="FFC000"/>
                </a:solidFill>
              </a:rPr>
              <a:t>ubuntu</a:t>
            </a:r>
            <a:endParaRPr lang="en-US" b="1" dirty="0">
              <a:solidFill>
                <a:srgbClr val="FFC000"/>
              </a:solidFill>
            </a:endParaRPr>
          </a:p>
          <a:p>
            <a:pPr marL="114300" indent="0">
              <a:buNone/>
            </a:pPr>
            <a:r>
              <a:rPr lang="en-US" dirty="0"/>
              <a:t>Process = </a:t>
            </a:r>
            <a:r>
              <a:rPr lang="en-US" b="1" dirty="0">
                <a:solidFill>
                  <a:srgbClr val="FFFF00"/>
                </a:solidFill>
              </a:rPr>
              <a:t>kernel</a:t>
            </a:r>
          </a:p>
          <a:p>
            <a:pPr marL="114300" indent="0">
              <a:buNone/>
            </a:pPr>
            <a:r>
              <a:rPr lang="en-US" dirty="0"/>
              <a:t>Uptime = </a:t>
            </a:r>
            <a:r>
              <a:rPr lang="en-US" b="1" dirty="0">
                <a:solidFill>
                  <a:srgbClr val="92D050"/>
                </a:solidFill>
              </a:rPr>
              <a:t>2922.929053</a:t>
            </a:r>
          </a:p>
          <a:p>
            <a:pPr marL="11430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/>
              <a:t> = if set, packet was incoming via the network adapter (</a:t>
            </a:r>
            <a:r>
              <a:rPr lang="en-US" b="1" dirty="0">
                <a:solidFill>
                  <a:srgbClr val="00B0F0"/>
                </a:solidFill>
              </a:rPr>
              <a:t>ens33</a:t>
            </a:r>
            <a:r>
              <a:rPr lang="en-US" dirty="0"/>
              <a:t>)</a:t>
            </a:r>
          </a:p>
          <a:p>
            <a:pPr marL="11430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dirty="0"/>
              <a:t> = if set, packet was outgoing via the network adapter</a:t>
            </a:r>
          </a:p>
        </p:txBody>
      </p:sp>
    </p:spTree>
    <p:extLst>
      <p:ext uri="{BB962C8B-B14F-4D97-AF65-F5344CB8AC3E}">
        <p14:creationId xmlns:p14="http://schemas.microsoft.com/office/powerpoint/2010/main" val="3655646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E9CA7-03CB-A041-93D5-6B14E4ADE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iptables</a:t>
            </a:r>
            <a:r>
              <a:rPr lang="en-US" dirty="0"/>
              <a:t> Log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A5136-D08C-714C-B474-F39392763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b="1" dirty="0"/>
              <a:t>Feb  3 20:03:03 </a:t>
            </a:r>
            <a:r>
              <a:rPr lang="en-US" b="1" dirty="0" err="1"/>
              <a:t>ubuntu</a:t>
            </a:r>
            <a:r>
              <a:rPr lang="en-US" b="1" dirty="0"/>
              <a:t> kernel: [ 2922.929053] IN=ens33 OUT= MAC=</a:t>
            </a:r>
            <a:r>
              <a:rPr lang="en-US" b="1" dirty="0">
                <a:solidFill>
                  <a:srgbClr val="00B050"/>
                </a:solidFill>
              </a:rPr>
              <a:t>00:0c:29:98:f0:3f:00:50:56:c0:00:08:08:00 </a:t>
            </a:r>
            <a:r>
              <a:rPr lang="en-US" b="1" dirty="0"/>
              <a:t>SRC=</a:t>
            </a:r>
            <a:r>
              <a:rPr lang="en-US" b="1" dirty="0">
                <a:solidFill>
                  <a:srgbClr val="00B0F0"/>
                </a:solidFill>
              </a:rPr>
              <a:t>192.168.2.1</a:t>
            </a:r>
            <a:r>
              <a:rPr lang="en-US" b="1" dirty="0"/>
              <a:t> DST=</a:t>
            </a:r>
            <a:r>
              <a:rPr lang="en-US" b="1" dirty="0">
                <a:solidFill>
                  <a:srgbClr val="002060"/>
                </a:solidFill>
              </a:rPr>
              <a:t>192.168.2.159</a:t>
            </a:r>
            <a:r>
              <a:rPr lang="en-US" b="1" dirty="0"/>
              <a:t> LEN=</a:t>
            </a:r>
            <a:r>
              <a:rPr lang="en-US" b="1" dirty="0">
                <a:solidFill>
                  <a:srgbClr val="FFC000"/>
                </a:solidFill>
              </a:rPr>
              <a:t>64</a:t>
            </a:r>
            <a:r>
              <a:rPr lang="en-US" b="1" dirty="0"/>
              <a:t> TOS=</a:t>
            </a:r>
            <a:r>
              <a:rPr lang="en-US" b="1" dirty="0">
                <a:solidFill>
                  <a:srgbClr val="FFFF00"/>
                </a:solidFill>
              </a:rPr>
              <a:t>0x00 </a:t>
            </a:r>
            <a:r>
              <a:rPr lang="en-US" b="1" dirty="0"/>
              <a:t>PREC=0x00 TTL=64 ID=52309 DF PROTO=TCP SPT=50865 DPT=80 WINDOW=65535 RES=0x00 SYN URGP=0</a:t>
            </a:r>
          </a:p>
          <a:p>
            <a:pPr marL="114300" indent="0">
              <a:buNone/>
            </a:pPr>
            <a:endParaRPr lang="en-US" b="1" dirty="0"/>
          </a:p>
          <a:p>
            <a:pPr marL="114300" indent="0">
              <a:buNone/>
            </a:pPr>
            <a:r>
              <a:rPr lang="en-US" dirty="0"/>
              <a:t>MAC = 14 byte combo of </a:t>
            </a:r>
            <a:r>
              <a:rPr lang="en-US" dirty="0" err="1"/>
              <a:t>Dest</a:t>
            </a:r>
            <a:r>
              <a:rPr lang="en-US" dirty="0"/>
              <a:t> MAC, </a:t>
            </a:r>
            <a:r>
              <a:rPr lang="en-US" dirty="0" err="1"/>
              <a:t>Src</a:t>
            </a:r>
            <a:r>
              <a:rPr lang="en-US" dirty="0"/>
              <a:t> MAC, and </a:t>
            </a:r>
            <a:r>
              <a:rPr lang="en-US" dirty="0" err="1"/>
              <a:t>EtherTypes</a:t>
            </a:r>
            <a:r>
              <a:rPr lang="en-US" dirty="0"/>
              <a:t> (</a:t>
            </a:r>
            <a:r>
              <a:rPr lang="en-US" b="1" dirty="0">
                <a:solidFill>
                  <a:srgbClr val="00B050"/>
                </a:solidFill>
              </a:rPr>
              <a:t>00:0c:29:98:f0:3f:00:50:56:c0:00:08:08:00</a:t>
            </a:r>
            <a:r>
              <a:rPr lang="en-US" dirty="0"/>
              <a:t>)</a:t>
            </a:r>
          </a:p>
          <a:p>
            <a:pPr marL="114300" indent="0">
              <a:buNone/>
            </a:pPr>
            <a:r>
              <a:rPr lang="en-US" dirty="0"/>
              <a:t>SRC = Source IP (</a:t>
            </a:r>
            <a:r>
              <a:rPr lang="en-US" b="1" dirty="0">
                <a:solidFill>
                  <a:srgbClr val="00B0F0"/>
                </a:solidFill>
              </a:rPr>
              <a:t>192.168.2.1</a:t>
            </a:r>
            <a:r>
              <a:rPr lang="en-US" dirty="0"/>
              <a:t>)</a:t>
            </a:r>
          </a:p>
          <a:p>
            <a:pPr marL="114300" indent="0">
              <a:buNone/>
            </a:pPr>
            <a:r>
              <a:rPr lang="en-US" dirty="0"/>
              <a:t>DST = Destination IP (</a:t>
            </a:r>
            <a:r>
              <a:rPr lang="en-US" b="1" dirty="0">
                <a:solidFill>
                  <a:srgbClr val="002060"/>
                </a:solidFill>
              </a:rPr>
              <a:t>192.168.2.159</a:t>
            </a:r>
            <a:r>
              <a:rPr lang="en-US" dirty="0"/>
              <a:t>)</a:t>
            </a:r>
          </a:p>
          <a:p>
            <a:pPr marL="114300" indent="0">
              <a:buNone/>
            </a:pPr>
            <a:r>
              <a:rPr lang="en-US" dirty="0"/>
              <a:t>LEN = Length of the packet (</a:t>
            </a:r>
            <a:r>
              <a:rPr lang="en-US" b="1" dirty="0">
                <a:solidFill>
                  <a:srgbClr val="FFC000"/>
                </a:solidFill>
              </a:rPr>
              <a:t>64</a:t>
            </a:r>
            <a:r>
              <a:rPr lang="en-US" dirty="0"/>
              <a:t>)</a:t>
            </a:r>
          </a:p>
          <a:p>
            <a:pPr marL="114300" indent="0">
              <a:buNone/>
            </a:pPr>
            <a:r>
              <a:rPr lang="en-US" dirty="0"/>
              <a:t>TOS = Types of Service (IPv4 header) (</a:t>
            </a:r>
            <a:r>
              <a:rPr lang="en-US" b="1" dirty="0">
                <a:solidFill>
                  <a:srgbClr val="FFFF00"/>
                </a:solidFill>
              </a:rPr>
              <a:t>0x00 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30895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E9CA7-03CB-A041-93D5-6B14E4ADE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iptables</a:t>
            </a:r>
            <a:r>
              <a:rPr lang="en-US" dirty="0"/>
              <a:t> Log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A5136-D08C-714C-B474-F39392763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b="1" dirty="0"/>
              <a:t>Feb  3 20:03:03 </a:t>
            </a:r>
            <a:r>
              <a:rPr lang="en-US" b="1" dirty="0" err="1"/>
              <a:t>ubuntu</a:t>
            </a:r>
            <a:r>
              <a:rPr lang="en-US" b="1" dirty="0"/>
              <a:t> kernel: [ 2922.929053] IN=ens33 OUT= MAC=00:0c:29:98:f0:3f:00:50:56:c0:00:08:08:00 SRC=192.168.2.1 DST=192.168.2.159 LEN=64 TOS=0x00 PREC=0x00 TTL=</a:t>
            </a:r>
            <a:r>
              <a:rPr lang="en-US" b="1" dirty="0">
                <a:solidFill>
                  <a:srgbClr val="FF0000"/>
                </a:solidFill>
              </a:rPr>
              <a:t>64</a:t>
            </a:r>
            <a:r>
              <a:rPr lang="en-US" b="1" dirty="0"/>
              <a:t> ID=</a:t>
            </a:r>
            <a:r>
              <a:rPr lang="en-US" b="1" dirty="0">
                <a:solidFill>
                  <a:srgbClr val="FFFF00"/>
                </a:solidFill>
              </a:rPr>
              <a:t>52309</a:t>
            </a:r>
            <a:r>
              <a:rPr lang="en-US" b="1" dirty="0"/>
              <a:t> DF PROTO=</a:t>
            </a:r>
            <a:r>
              <a:rPr lang="en-US" b="1" dirty="0">
                <a:solidFill>
                  <a:srgbClr val="00B050"/>
                </a:solidFill>
              </a:rPr>
              <a:t>TCP</a:t>
            </a:r>
            <a:r>
              <a:rPr lang="en-US" b="1" dirty="0"/>
              <a:t> SPT=</a:t>
            </a:r>
            <a:r>
              <a:rPr lang="en-US" b="1" dirty="0">
                <a:solidFill>
                  <a:srgbClr val="00B0F0"/>
                </a:solidFill>
              </a:rPr>
              <a:t>50865</a:t>
            </a:r>
            <a:r>
              <a:rPr lang="en-US" b="1" dirty="0"/>
              <a:t> DPT=</a:t>
            </a:r>
            <a:r>
              <a:rPr lang="en-US" b="1" dirty="0">
                <a:solidFill>
                  <a:srgbClr val="0070C0"/>
                </a:solidFill>
              </a:rPr>
              <a:t>80</a:t>
            </a:r>
            <a:r>
              <a:rPr lang="en-US" b="1" dirty="0"/>
              <a:t> WINDOW=</a:t>
            </a:r>
            <a:r>
              <a:rPr lang="en-US" b="1" dirty="0">
                <a:solidFill>
                  <a:srgbClr val="FFC000"/>
                </a:solidFill>
              </a:rPr>
              <a:t>65535</a:t>
            </a:r>
            <a:r>
              <a:rPr lang="en-US" b="1" dirty="0"/>
              <a:t> RES=0x00 SYN URGP=0</a:t>
            </a:r>
          </a:p>
          <a:p>
            <a:pPr marL="114300" indent="0">
              <a:buNone/>
            </a:pPr>
            <a:endParaRPr lang="en-US" b="1" dirty="0"/>
          </a:p>
          <a:p>
            <a:pPr marL="114300" indent="0">
              <a:buNone/>
            </a:pPr>
            <a:r>
              <a:rPr lang="en-US" dirty="0"/>
              <a:t>TTL = Time to Live (</a:t>
            </a:r>
            <a:r>
              <a:rPr lang="en-US" b="1" dirty="0">
                <a:solidFill>
                  <a:srgbClr val="FF0000"/>
                </a:solidFill>
              </a:rPr>
              <a:t>64</a:t>
            </a:r>
            <a:r>
              <a:rPr lang="en-US" dirty="0"/>
              <a:t>)</a:t>
            </a:r>
          </a:p>
          <a:p>
            <a:pPr marL="114300" indent="0">
              <a:buNone/>
            </a:pPr>
            <a:r>
              <a:rPr lang="en-US" dirty="0"/>
              <a:t>ID = IPv4 packet identifier (</a:t>
            </a:r>
            <a:r>
              <a:rPr lang="en-US" b="1" dirty="0">
                <a:solidFill>
                  <a:srgbClr val="FFFF00"/>
                </a:solidFill>
              </a:rPr>
              <a:t>52309</a:t>
            </a:r>
            <a:r>
              <a:rPr lang="en-US" dirty="0"/>
              <a:t>) </a:t>
            </a:r>
          </a:p>
          <a:p>
            <a:pPr marL="114300" indent="0">
              <a:buNone/>
            </a:pPr>
            <a:r>
              <a:rPr lang="en-US" dirty="0"/>
              <a:t>PROTO = Protocol (TCP, UDP, ICMP, </a:t>
            </a:r>
            <a:r>
              <a:rPr lang="en-US" dirty="0" err="1"/>
              <a:t>etc</a:t>
            </a:r>
            <a:r>
              <a:rPr lang="en-US" dirty="0"/>
              <a:t>) (</a:t>
            </a:r>
            <a:r>
              <a:rPr lang="en-US" b="1" dirty="0">
                <a:solidFill>
                  <a:srgbClr val="00B050"/>
                </a:solidFill>
              </a:rPr>
              <a:t>TCP</a:t>
            </a:r>
            <a:r>
              <a:rPr lang="en-US" dirty="0"/>
              <a:t>)</a:t>
            </a:r>
          </a:p>
          <a:p>
            <a:pPr marL="114300" indent="0">
              <a:buNone/>
            </a:pPr>
            <a:r>
              <a:rPr lang="en-US" dirty="0"/>
              <a:t>SPT = Source Port (</a:t>
            </a:r>
            <a:r>
              <a:rPr lang="en-US" b="1" dirty="0">
                <a:solidFill>
                  <a:srgbClr val="00B0F0"/>
                </a:solidFill>
              </a:rPr>
              <a:t>50865</a:t>
            </a:r>
            <a:r>
              <a:rPr lang="en-US" dirty="0"/>
              <a:t>)</a:t>
            </a:r>
          </a:p>
          <a:p>
            <a:pPr marL="114300" indent="0">
              <a:buNone/>
            </a:pPr>
            <a:r>
              <a:rPr lang="en-US" dirty="0"/>
              <a:t>DPT = </a:t>
            </a:r>
            <a:r>
              <a:rPr lang="en-US" dirty="0" err="1"/>
              <a:t>Dest</a:t>
            </a:r>
            <a:r>
              <a:rPr lang="en-US" dirty="0"/>
              <a:t> Port (</a:t>
            </a:r>
            <a:r>
              <a:rPr lang="en-US" b="1" dirty="0">
                <a:solidFill>
                  <a:srgbClr val="0070C0"/>
                </a:solidFill>
              </a:rPr>
              <a:t>80</a:t>
            </a:r>
            <a:r>
              <a:rPr lang="en-US" dirty="0"/>
              <a:t>)</a:t>
            </a:r>
          </a:p>
          <a:p>
            <a:pPr marL="114300" indent="0">
              <a:buNone/>
            </a:pPr>
            <a:r>
              <a:rPr lang="en-US" dirty="0"/>
              <a:t>WINDOW = Max size of packet (</a:t>
            </a:r>
            <a:r>
              <a:rPr lang="en-US" b="1" dirty="0">
                <a:solidFill>
                  <a:srgbClr val="FFC000"/>
                </a:solidFill>
              </a:rPr>
              <a:t>65535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59356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E9CA7-03CB-A041-93D5-6B14E4ADE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iptables</a:t>
            </a:r>
            <a:r>
              <a:rPr lang="en-US" dirty="0"/>
              <a:t> Log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A5136-D08C-714C-B474-F39392763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b="1" dirty="0"/>
              <a:t>Feb  3 20:03:03 </a:t>
            </a:r>
            <a:r>
              <a:rPr lang="en-US" b="1" dirty="0" err="1"/>
              <a:t>ubuntu</a:t>
            </a:r>
            <a:r>
              <a:rPr lang="en-US" b="1" dirty="0"/>
              <a:t> kernel: [ 2922.929053] IN=ens33 OUT= MAC=00:0c:29:98:f0:3f:00:50:56:c0:00:08:08:00 SRC=192.168.2.1 DST=192.168.2.159 LEN=64 TOS=0x00 PREC=0x00 TTL=64 ID=52309 DF PROTO=TCP SPT=50865 DPT=80 WINDOW=65535 RES=</a:t>
            </a:r>
            <a:r>
              <a:rPr lang="en-US" b="1" dirty="0">
                <a:solidFill>
                  <a:srgbClr val="FFC000"/>
                </a:solidFill>
              </a:rPr>
              <a:t>0x00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SYN</a:t>
            </a:r>
            <a:r>
              <a:rPr lang="en-US" b="1" dirty="0"/>
              <a:t> URGP=</a:t>
            </a:r>
            <a:r>
              <a:rPr lang="en-US" b="1" dirty="0">
                <a:solidFill>
                  <a:srgbClr val="00B0F0"/>
                </a:solidFill>
              </a:rPr>
              <a:t>0</a:t>
            </a:r>
          </a:p>
          <a:p>
            <a:pPr marL="114300" indent="0">
              <a:buNone/>
            </a:pPr>
            <a:endParaRPr lang="en-US" b="1" dirty="0"/>
          </a:p>
          <a:p>
            <a:pPr marL="114300" indent="0">
              <a:buNone/>
            </a:pPr>
            <a:r>
              <a:rPr lang="en-US" dirty="0"/>
              <a:t>RES = Reserved for future use (always set to 0) (</a:t>
            </a:r>
            <a:r>
              <a:rPr lang="en-US" b="1" dirty="0">
                <a:solidFill>
                  <a:srgbClr val="FFC000"/>
                </a:solidFill>
              </a:rPr>
              <a:t>0x00</a:t>
            </a:r>
            <a:r>
              <a:rPr lang="en-US" dirty="0"/>
              <a:t>)</a:t>
            </a:r>
          </a:p>
          <a:p>
            <a:pPr marL="114300" indent="0">
              <a:buNone/>
            </a:pPr>
            <a:r>
              <a:rPr lang="en-US" dirty="0"/>
              <a:t>SYN = Synchronize, start of the TCP handshake. If there that’s what this packet was (</a:t>
            </a:r>
            <a:r>
              <a:rPr lang="en-US" b="1" dirty="0">
                <a:solidFill>
                  <a:srgbClr val="00B050"/>
                </a:solidFill>
              </a:rPr>
              <a:t>SYN</a:t>
            </a:r>
            <a:r>
              <a:rPr lang="en-US" dirty="0"/>
              <a:t>)</a:t>
            </a:r>
          </a:p>
          <a:p>
            <a:pPr marL="114300" indent="0">
              <a:buNone/>
            </a:pPr>
            <a:r>
              <a:rPr lang="en-US" dirty="0"/>
              <a:t>	Could also be ACK, SYN-ACK, etc..</a:t>
            </a:r>
          </a:p>
          <a:p>
            <a:pPr marL="114300" indent="0">
              <a:buNone/>
            </a:pPr>
            <a:r>
              <a:rPr lang="en-US" dirty="0"/>
              <a:t>URGP = Is the urgent pointer set? 0 = no (</a:t>
            </a:r>
            <a:r>
              <a:rPr lang="en-US" b="1" dirty="0">
                <a:solidFill>
                  <a:srgbClr val="00B0F0"/>
                </a:solidFill>
              </a:rPr>
              <a:t>0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905322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E9CA7-03CB-A041-93D5-6B14E4ADE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iptables</a:t>
            </a:r>
            <a:r>
              <a:rPr lang="en-US" sz="4000" dirty="0"/>
              <a:t> Logs – What’s Important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A5136-D08C-714C-B474-F39392763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Feb  3 20:03:03 </a:t>
            </a:r>
            <a:r>
              <a:rPr lang="en-US" sz="2400" b="1" dirty="0" err="1"/>
              <a:t>ubuntu</a:t>
            </a:r>
            <a:r>
              <a:rPr lang="en-US" sz="2400" b="1" dirty="0"/>
              <a:t> kernel: [ 2922.929053] IN=ens33 OUT= MAC=00:0c:29:98:f0:3f:00:50:56:c0:00:08:08:00 SRC=</a:t>
            </a:r>
            <a:r>
              <a:rPr lang="en-US" sz="2400" b="1" dirty="0">
                <a:solidFill>
                  <a:srgbClr val="00B0F0"/>
                </a:solidFill>
              </a:rPr>
              <a:t>192.168.2.1</a:t>
            </a:r>
            <a:r>
              <a:rPr lang="en-US" sz="2400" b="1" dirty="0"/>
              <a:t> DST=</a:t>
            </a:r>
            <a:r>
              <a:rPr lang="en-US" sz="2400" b="1" dirty="0">
                <a:solidFill>
                  <a:srgbClr val="0070C0"/>
                </a:solidFill>
              </a:rPr>
              <a:t>192.168.2.159</a:t>
            </a:r>
            <a:r>
              <a:rPr lang="en-US" sz="2400" b="1" dirty="0"/>
              <a:t> LEN=</a:t>
            </a:r>
            <a:r>
              <a:rPr lang="en-US" sz="2400" b="1" dirty="0">
                <a:solidFill>
                  <a:srgbClr val="FFFF00"/>
                </a:solidFill>
              </a:rPr>
              <a:t>64</a:t>
            </a:r>
            <a:r>
              <a:rPr lang="en-US" sz="2400" b="1" dirty="0"/>
              <a:t> TOS=0x00 PREC=0x00 TTL=64 ID=52309 DF PROTO=</a:t>
            </a:r>
            <a:r>
              <a:rPr lang="en-US" sz="2400" b="1" dirty="0">
                <a:solidFill>
                  <a:srgbClr val="FFC000"/>
                </a:solidFill>
              </a:rPr>
              <a:t>TCP</a:t>
            </a:r>
            <a:r>
              <a:rPr lang="en-US" sz="2400" b="1" dirty="0"/>
              <a:t> SPT=</a:t>
            </a:r>
            <a:r>
              <a:rPr lang="en-US" sz="2400" b="1" dirty="0">
                <a:solidFill>
                  <a:srgbClr val="92D050"/>
                </a:solidFill>
              </a:rPr>
              <a:t>50865</a:t>
            </a:r>
            <a:r>
              <a:rPr lang="en-US" sz="2400" b="1" dirty="0"/>
              <a:t> DPT=</a:t>
            </a:r>
            <a:r>
              <a:rPr lang="en-US" sz="2400" b="1" dirty="0">
                <a:solidFill>
                  <a:srgbClr val="00B050"/>
                </a:solidFill>
              </a:rPr>
              <a:t>80</a:t>
            </a:r>
            <a:r>
              <a:rPr lang="en-US" sz="2400" b="1" dirty="0"/>
              <a:t> WINDOW=65535 RES=0x00 </a:t>
            </a:r>
            <a:r>
              <a:rPr lang="en-US" sz="2400" b="1" dirty="0">
                <a:solidFill>
                  <a:srgbClr val="002060"/>
                </a:solidFill>
              </a:rPr>
              <a:t>SYN</a:t>
            </a:r>
            <a:r>
              <a:rPr lang="en-US" sz="2400" b="1" dirty="0"/>
              <a:t> URGP=0</a:t>
            </a:r>
          </a:p>
          <a:p>
            <a:pPr marL="114300" indent="0">
              <a:buNone/>
            </a:pPr>
            <a:endParaRPr lang="en-US" b="1" dirty="0"/>
          </a:p>
          <a:p>
            <a:pPr marL="114300" indent="0">
              <a:buNone/>
            </a:pPr>
            <a:r>
              <a:rPr lang="en-US" b="1" dirty="0">
                <a:solidFill>
                  <a:srgbClr val="FF0000"/>
                </a:solidFill>
              </a:rPr>
              <a:t>Timestamp</a:t>
            </a:r>
          </a:p>
          <a:p>
            <a:pPr marL="114300" indent="0">
              <a:buNone/>
            </a:pPr>
            <a:r>
              <a:rPr lang="en-US" b="1" dirty="0">
                <a:solidFill>
                  <a:srgbClr val="00B0F0"/>
                </a:solidFill>
              </a:rPr>
              <a:t>SRC</a:t>
            </a:r>
          </a:p>
          <a:p>
            <a:pPr marL="114300" indent="0">
              <a:buNone/>
            </a:pPr>
            <a:r>
              <a:rPr lang="en-US" b="1" dirty="0">
                <a:solidFill>
                  <a:srgbClr val="0070C0"/>
                </a:solidFill>
              </a:rPr>
              <a:t>DST</a:t>
            </a:r>
          </a:p>
          <a:p>
            <a:pPr marL="114300" indent="0">
              <a:buNone/>
            </a:pPr>
            <a:r>
              <a:rPr lang="en-US" b="1" dirty="0">
                <a:solidFill>
                  <a:srgbClr val="FFFF00"/>
                </a:solidFill>
              </a:rPr>
              <a:t>LEN</a:t>
            </a:r>
          </a:p>
          <a:p>
            <a:pPr marL="114300" indent="0">
              <a:buNone/>
            </a:pPr>
            <a:r>
              <a:rPr lang="en-US" b="1" dirty="0">
                <a:solidFill>
                  <a:srgbClr val="FFC000"/>
                </a:solidFill>
              </a:rPr>
              <a:t>PROTO</a:t>
            </a:r>
          </a:p>
          <a:p>
            <a:pPr marL="114300" indent="0">
              <a:buNone/>
            </a:pPr>
            <a:r>
              <a:rPr lang="en-US" b="1" dirty="0">
                <a:solidFill>
                  <a:srgbClr val="92D050"/>
                </a:solidFill>
              </a:rPr>
              <a:t>SPT</a:t>
            </a:r>
          </a:p>
          <a:p>
            <a:pPr marL="114300" indent="0">
              <a:buNone/>
            </a:pPr>
            <a:r>
              <a:rPr lang="en-US" b="1" dirty="0">
                <a:solidFill>
                  <a:srgbClr val="00B050"/>
                </a:solidFill>
              </a:rPr>
              <a:t>DPT</a:t>
            </a:r>
          </a:p>
          <a:p>
            <a:pPr marL="114300" indent="0">
              <a:buNone/>
            </a:pPr>
            <a:r>
              <a:rPr lang="en-US" b="1" dirty="0"/>
              <a:t>Type of packet </a:t>
            </a:r>
            <a:r>
              <a:rPr lang="en-US" dirty="0"/>
              <a:t>(</a:t>
            </a:r>
            <a:r>
              <a:rPr lang="en-US" dirty="0">
                <a:solidFill>
                  <a:srgbClr val="002060"/>
                </a:solidFill>
              </a:rPr>
              <a:t>SYN</a:t>
            </a:r>
            <a:r>
              <a:rPr lang="en-US" dirty="0"/>
              <a:t>, ACK, SYN-ACK,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82468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E9CA7-03CB-A041-93D5-6B14E4ADE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iptables</a:t>
            </a:r>
            <a:r>
              <a:rPr lang="en-US" sz="4000" dirty="0"/>
              <a:t> Logs – What’s Important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A5136-D08C-714C-B474-F39392763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b="1" dirty="0"/>
              <a:t>Timestamp</a:t>
            </a:r>
            <a:r>
              <a:rPr lang="en-US" dirty="0"/>
              <a:t> – what time was it sent?</a:t>
            </a:r>
          </a:p>
          <a:p>
            <a:pPr marL="114300" indent="0">
              <a:buNone/>
            </a:pPr>
            <a:r>
              <a:rPr lang="en-US" b="1" dirty="0"/>
              <a:t>SRC</a:t>
            </a:r>
            <a:r>
              <a:rPr lang="en-US" dirty="0"/>
              <a:t> – where did it come from?</a:t>
            </a:r>
          </a:p>
          <a:p>
            <a:pPr marL="114300" indent="0">
              <a:buNone/>
            </a:pPr>
            <a:r>
              <a:rPr lang="en-US" b="1" dirty="0"/>
              <a:t>DST</a:t>
            </a:r>
            <a:r>
              <a:rPr lang="en-US" dirty="0"/>
              <a:t> – where was it going?</a:t>
            </a:r>
          </a:p>
          <a:p>
            <a:pPr marL="114300" indent="0">
              <a:buNone/>
            </a:pPr>
            <a:r>
              <a:rPr lang="en-US" b="1" dirty="0"/>
              <a:t>LEN</a:t>
            </a:r>
            <a:r>
              <a:rPr lang="en-US" dirty="0"/>
              <a:t> – how big was it?</a:t>
            </a:r>
          </a:p>
          <a:p>
            <a:pPr marL="114300" indent="0">
              <a:buNone/>
            </a:pPr>
            <a:r>
              <a:rPr lang="en-US" b="1" dirty="0"/>
              <a:t>PROTO</a:t>
            </a:r>
            <a:r>
              <a:rPr lang="en-US" dirty="0"/>
              <a:t> – how was it being sent?</a:t>
            </a:r>
          </a:p>
          <a:p>
            <a:pPr marL="114300" indent="0">
              <a:buNone/>
            </a:pPr>
            <a:r>
              <a:rPr lang="en-US" b="1" dirty="0"/>
              <a:t>SPT</a:t>
            </a:r>
            <a:r>
              <a:rPr lang="en-US" dirty="0"/>
              <a:t> – what port did it come from?</a:t>
            </a:r>
          </a:p>
          <a:p>
            <a:pPr marL="114300" indent="0">
              <a:buNone/>
            </a:pPr>
            <a:r>
              <a:rPr lang="en-US" b="1" dirty="0"/>
              <a:t>DPT</a:t>
            </a:r>
            <a:r>
              <a:rPr lang="en-US" dirty="0"/>
              <a:t> – what port did it go to?</a:t>
            </a:r>
          </a:p>
          <a:p>
            <a:pPr marL="114300" indent="0">
              <a:buNone/>
            </a:pPr>
            <a:r>
              <a:rPr lang="en-US" b="1" dirty="0"/>
              <a:t>Type of packet</a:t>
            </a:r>
            <a:r>
              <a:rPr lang="en-US" dirty="0"/>
              <a:t> (SYN, ACK, SYN-ACK, </a:t>
            </a:r>
            <a:r>
              <a:rPr lang="en-US" dirty="0" err="1"/>
              <a:t>etc</a:t>
            </a:r>
            <a:r>
              <a:rPr lang="en-US" dirty="0"/>
              <a:t>) – where was it in the conversation?</a:t>
            </a:r>
          </a:p>
        </p:txBody>
      </p:sp>
    </p:spTree>
    <p:extLst>
      <p:ext uri="{BB962C8B-B14F-4D97-AF65-F5344CB8AC3E}">
        <p14:creationId xmlns:p14="http://schemas.microsoft.com/office/powerpoint/2010/main" val="31604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nftables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Planned to one day replace </a:t>
            </a:r>
            <a:r>
              <a:rPr lang="en-US" dirty="0" err="1"/>
              <a:t>netfilter</a:t>
            </a:r>
            <a:r>
              <a:rPr lang="en-US" dirty="0"/>
              <a:t>/</a:t>
            </a:r>
            <a:r>
              <a:rPr lang="en-US" dirty="0" err="1"/>
              <a:t>iptables</a:t>
            </a:r>
            <a:endParaRPr lang="en-US" dirty="0"/>
          </a:p>
          <a:p>
            <a:r>
              <a:rPr lang="en-US" dirty="0"/>
              <a:t>Added to Linux kernel in 3.13</a:t>
            </a:r>
          </a:p>
          <a:p>
            <a:r>
              <a:rPr lang="en-US" dirty="0"/>
              <a:t>Faster and less code duplication</a:t>
            </a:r>
          </a:p>
          <a:p>
            <a:r>
              <a:rPr lang="en-US" dirty="0"/>
              <a:t>User space tool to configure: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nft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  <a:p>
            <a:r>
              <a:rPr lang="en-US" dirty="0"/>
              <a:t>Block any traffic being sent to 128.8.10.90:</a:t>
            </a:r>
          </a:p>
          <a:p>
            <a:r>
              <a:rPr lang="en-US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nft</a:t>
            </a: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 add rule </a:t>
            </a:r>
            <a:r>
              <a:rPr lang="en-US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 filter output </a:t>
            </a:r>
            <a:r>
              <a:rPr lang="en-US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addr</a:t>
            </a: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 128.8.10.90 drop</a:t>
            </a:r>
          </a:p>
          <a:p>
            <a:endParaRPr lang="en-US" dirty="0"/>
          </a:p>
          <a:p>
            <a:r>
              <a:rPr lang="en-US" dirty="0"/>
              <a:t>With as embedded as </a:t>
            </a:r>
            <a:r>
              <a:rPr lang="en-US" dirty="0" err="1"/>
              <a:t>iptables</a:t>
            </a:r>
            <a:r>
              <a:rPr lang="en-US" dirty="0"/>
              <a:t> is it’s not going anywhere anytime soon but be aware this will one day replace it</a:t>
            </a:r>
          </a:p>
        </p:txBody>
      </p:sp>
    </p:spTree>
    <p:extLst>
      <p:ext uri="{BB962C8B-B14F-4D97-AF65-F5344CB8AC3E}">
        <p14:creationId xmlns:p14="http://schemas.microsoft.com/office/powerpoint/2010/main" val="14608023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4007E-D943-D747-AFDF-C03E8E6B4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iptables</a:t>
            </a:r>
            <a:r>
              <a:rPr lang="en-US" dirty="0"/>
              <a:t> -&gt; </a:t>
            </a:r>
            <a:r>
              <a:rPr lang="en-US" dirty="0" err="1"/>
              <a:t>nftables</a:t>
            </a:r>
            <a:r>
              <a:rPr lang="en-US" dirty="0"/>
              <a:t> migration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93587-0886-754C-BD93-AFD46D1F5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There’s an app for that!</a:t>
            </a:r>
          </a:p>
          <a:p>
            <a:pPr lvl="1"/>
            <a:r>
              <a:rPr lang="en-US" sz="2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iptables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-translate</a:t>
            </a:r>
          </a:p>
          <a:p>
            <a:pPr lvl="1"/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14300" indent="0">
              <a:buNone/>
            </a:pP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iptables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-translate -A INPUT -p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tcp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--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dport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22 </a:t>
            </a:r>
          </a:p>
          <a:p>
            <a:pPr marL="11430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-m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conntrack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--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ctstate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NEW -j ACCEPT</a:t>
            </a:r>
          </a:p>
          <a:p>
            <a:pPr marL="114300" indent="0">
              <a:buNone/>
            </a:pP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14300" indent="0">
              <a:buNone/>
            </a:pPr>
            <a:r>
              <a:rPr lang="en-US" dirty="0">
                <a:cs typeface="Consolas" panose="020B0609020204030204" pitchFamily="49" charset="0"/>
              </a:rPr>
              <a:t>Becomes</a:t>
            </a:r>
          </a:p>
          <a:p>
            <a:pPr marL="114300" indent="0">
              <a:buNone/>
            </a:pPr>
            <a:endParaRPr lang="en-US" dirty="0">
              <a:cs typeface="Consolas" panose="020B0609020204030204" pitchFamily="49" charset="0"/>
            </a:endParaRPr>
          </a:p>
          <a:p>
            <a:pPr marL="114300" indent="0">
              <a:buNone/>
            </a:pP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nft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add rule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filter INPUT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tcp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dport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22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ct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state new counter accept</a:t>
            </a:r>
          </a:p>
        </p:txBody>
      </p:sp>
    </p:spTree>
    <p:extLst>
      <p:ext uri="{BB962C8B-B14F-4D97-AF65-F5344CB8AC3E}">
        <p14:creationId xmlns:p14="http://schemas.microsoft.com/office/powerpoint/2010/main" val="469753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/>
              <a:t>What is a Firewall?</a:t>
            </a:r>
            <a:endParaRPr/>
          </a:p>
        </p:txBody>
      </p:sp>
      <p:sp>
        <p:nvSpPr>
          <p:cNvPr id="39" name="Google Shape;39;p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en-US" sz="3200" dirty="0"/>
              <a:t>	A device or program that analyzes network packets and makes a decision to allow or deny that packet based on the attributes or contents of that packet.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0F3DC-F4BF-9948-8ABB-5A29A8414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replace iptables?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EDA7D-D247-BA4F-8FEB-16BE1EC11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iptables was released ~25 years ago when connection speeds were </a:t>
            </a:r>
            <a:r>
              <a:rPr lang="en-US" sz="2400" b="1" i="1" dirty="0"/>
              <a:t>MUCH</a:t>
            </a:r>
            <a:r>
              <a:rPr lang="en-US" sz="2400" dirty="0"/>
              <a:t> slower (most people on dialup, orgs on T1s – T3s – 1.5Mbps – 45Mbps) and what a firewall had to do a lot less:</a:t>
            </a:r>
          </a:p>
          <a:p>
            <a:pPr lvl="1"/>
            <a:r>
              <a:rPr lang="en-US" sz="2400" dirty="0"/>
              <a:t>Protect local app from receiving unwanted traffic (INPUT)</a:t>
            </a:r>
          </a:p>
          <a:p>
            <a:pPr lvl="1"/>
            <a:r>
              <a:rPr lang="en-US" sz="2400" dirty="0"/>
              <a:t>Protect local app from sending unwanted traffic (OUTPUT)</a:t>
            </a:r>
          </a:p>
          <a:p>
            <a:pPr lvl="1"/>
            <a:r>
              <a:rPr lang="en-US" sz="2400" dirty="0"/>
              <a:t>Filter/forward network traffic (FORWARD)</a:t>
            </a:r>
          </a:p>
          <a:p>
            <a:pPr marL="411480" lvl="1" indent="0">
              <a:buNone/>
            </a:pPr>
            <a:endParaRPr lang="en-US" sz="2400" dirty="0"/>
          </a:p>
          <a:p>
            <a:r>
              <a:rPr lang="en-US" sz="2400" dirty="0"/>
              <a:t>As network speeds rose and rulesets became far more complex managing a linear ruleset becomes inefficient 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9788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ufw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“Uncomplicated” firewall</a:t>
            </a:r>
          </a:p>
          <a:p>
            <a:r>
              <a:rPr lang="en-US" dirty="0"/>
              <a:t>Tool added in Ubuntu 8.04 to make managing </a:t>
            </a:r>
            <a:r>
              <a:rPr lang="en-US" dirty="0" err="1"/>
              <a:t>iptables</a:t>
            </a:r>
            <a:r>
              <a:rPr lang="en-US" dirty="0"/>
              <a:t> firewall rules easier</a:t>
            </a:r>
          </a:p>
          <a:p>
            <a:endParaRPr lang="en-US" dirty="0"/>
          </a:p>
          <a:p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ufw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enable</a:t>
            </a:r>
          </a:p>
          <a:p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ufw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status</a:t>
            </a:r>
          </a:p>
          <a:p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ufw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allow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ssh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tcp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ufw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logging on</a:t>
            </a:r>
          </a:p>
          <a:p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ufw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deny proto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tcp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from 1.2.3.4 to any port 80</a:t>
            </a:r>
          </a:p>
        </p:txBody>
      </p:sp>
    </p:spTree>
    <p:extLst>
      <p:ext uri="{BB962C8B-B14F-4D97-AF65-F5344CB8AC3E}">
        <p14:creationId xmlns:p14="http://schemas.microsoft.com/office/powerpoint/2010/main" val="25116287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33A56-5D19-614C-A422-6F3D9701E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ufw</a:t>
            </a:r>
            <a:r>
              <a:rPr lang="en-US" dirty="0"/>
              <a:t>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A1616-93D8-7B4F-B032-EBE06DD78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Do the </a:t>
            </a:r>
            <a:r>
              <a:rPr lang="en-US" sz="3200" dirty="0" err="1"/>
              <a:t>ufw</a:t>
            </a:r>
            <a:r>
              <a:rPr lang="en-US" sz="3200" dirty="0"/>
              <a:t> exercise in the Firewall exercises document</a:t>
            </a:r>
          </a:p>
          <a:p>
            <a:endParaRPr lang="en-US" sz="3200" dirty="0"/>
          </a:p>
          <a:p>
            <a:r>
              <a:rPr lang="en-US" sz="3200" dirty="0"/>
              <a:t>Take 10 minutes for this</a:t>
            </a:r>
          </a:p>
        </p:txBody>
      </p:sp>
    </p:spTree>
    <p:extLst>
      <p:ext uri="{BB962C8B-B14F-4D97-AF65-F5344CB8AC3E}">
        <p14:creationId xmlns:p14="http://schemas.microsoft.com/office/powerpoint/2010/main" val="20161093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3B933-8C55-AE47-AC81-4FE3C9A34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9E323-7FB6-0344-A8A1-8D405A305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pf = Packet Filter</a:t>
            </a:r>
          </a:p>
          <a:p>
            <a:r>
              <a:rPr lang="en-US" sz="2800" dirty="0"/>
              <a:t>Developed for </a:t>
            </a:r>
            <a:r>
              <a:rPr lang="en-US" sz="2800" dirty="0" err="1"/>
              <a:t>OpenBSD</a:t>
            </a:r>
            <a:r>
              <a:rPr lang="en-US" sz="2800" dirty="0"/>
              <a:t> but ported to many platforms, mostly BSD-based</a:t>
            </a:r>
          </a:p>
          <a:p>
            <a:r>
              <a:rPr lang="en-US" sz="2800" dirty="0"/>
              <a:t>pf is </a:t>
            </a:r>
            <a:r>
              <a:rPr lang="en-US" sz="2800" dirty="0" err="1"/>
              <a:t>stateful</a:t>
            </a:r>
            <a:endParaRPr lang="en-US" sz="2800" dirty="0"/>
          </a:p>
          <a:p>
            <a:r>
              <a:rPr lang="en-US" sz="2800" dirty="0"/>
              <a:t>pf designed to be very, very fast.</a:t>
            </a:r>
          </a:p>
          <a:p>
            <a:r>
              <a:rPr lang="en-US" sz="2800" dirty="0"/>
              <a:t>Rules managed sequentially </a:t>
            </a:r>
          </a:p>
          <a:p>
            <a:r>
              <a:rPr lang="en-US" sz="2800" b="1" dirty="0" err="1"/>
              <a:t>pfctl</a:t>
            </a:r>
            <a:r>
              <a:rPr lang="en-US" sz="2800" dirty="0"/>
              <a:t> used to change rules on the fly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717217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AB21C-3A85-F443-B863-5171EA8D3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pfSense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980CB-6E51-4541-9252-F17528AAC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hlinkClick r:id="rId2"/>
              </a:rPr>
              <a:t>https://www.pfsense.org/</a:t>
            </a:r>
            <a:endParaRPr lang="en-US" sz="2800" dirty="0"/>
          </a:p>
          <a:p>
            <a:r>
              <a:rPr lang="en-US" sz="2800" dirty="0"/>
              <a:t>Open source firewall/router/DHCP/DNS/VPN/IPS/etc. distribution</a:t>
            </a:r>
          </a:p>
          <a:p>
            <a:r>
              <a:rPr lang="en-US" sz="2800" dirty="0"/>
              <a:t>Based on FreeBSD</a:t>
            </a:r>
          </a:p>
          <a:p>
            <a:r>
              <a:rPr lang="en-US" sz="2800" dirty="0"/>
              <a:t>Name stems from it uses the </a:t>
            </a:r>
            <a:r>
              <a:rPr lang="en-US" sz="2800" b="1" dirty="0"/>
              <a:t>pf</a:t>
            </a:r>
            <a:r>
              <a:rPr lang="en-US" sz="2800" dirty="0"/>
              <a:t> packet filtering tool</a:t>
            </a:r>
          </a:p>
          <a:p>
            <a:r>
              <a:rPr lang="en-US" sz="2800" dirty="0"/>
              <a:t>Founded 2004</a:t>
            </a:r>
          </a:p>
          <a:p>
            <a:r>
              <a:rPr lang="en-US" sz="2800" dirty="0"/>
              <a:t>Open source and commercial product (</a:t>
            </a:r>
            <a:r>
              <a:rPr lang="en-US" sz="2800" dirty="0" err="1"/>
              <a:t>NetGate</a:t>
            </a:r>
            <a:r>
              <a:rPr lang="en-US" sz="2800" dirty="0"/>
              <a:t>) </a:t>
            </a:r>
            <a:r>
              <a:rPr lang="en-US" sz="2800" dirty="0">
                <a:hlinkClick r:id="rId3"/>
              </a:rPr>
              <a:t>https://www.netgate.com/</a:t>
            </a:r>
            <a:r>
              <a:rPr lang="en-US" sz="2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9E23E7-CE0A-444B-BE4E-D9C4FA3E7D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1841500" cy="1841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DDCDAD-C430-9C4F-9986-A39D8902B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851" y="-74612"/>
            <a:ext cx="18415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81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31CDD-04D9-2540-8144-0E4CA9351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E42DB7-B987-5F41-A436-1E7047FA1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36" y="388936"/>
            <a:ext cx="8850516" cy="6011863"/>
          </a:xfrm>
        </p:spPr>
      </p:pic>
    </p:spTree>
    <p:extLst>
      <p:ext uri="{BB962C8B-B14F-4D97-AF65-F5344CB8AC3E}">
        <p14:creationId xmlns:p14="http://schemas.microsoft.com/office/powerpoint/2010/main" val="40083959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AC241-71FC-B142-8277-DB59A7E10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315B1A-3AA7-D941-91EE-F91628F7F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1653067"/>
            <a:ext cx="8523412" cy="2790346"/>
          </a:xfrm>
        </p:spPr>
      </p:pic>
    </p:spTree>
    <p:extLst>
      <p:ext uri="{BB962C8B-B14F-4D97-AF65-F5344CB8AC3E}">
        <p14:creationId xmlns:p14="http://schemas.microsoft.com/office/powerpoint/2010/main" val="11116470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2B2AF-E0C7-9746-9CDF-ED5224217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Additional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93E8B-288B-304C-BAC9-90CE5F337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This is an at-home exercise if you want to get more hands on with the real work open source tool, </a:t>
            </a:r>
            <a:r>
              <a:rPr lang="en-US" sz="2800" dirty="0" err="1"/>
              <a:t>pfSense</a:t>
            </a:r>
            <a:r>
              <a:rPr lang="en-US" sz="2800"/>
              <a:t>. </a:t>
            </a:r>
          </a:p>
          <a:p>
            <a:pPr marL="114300" indent="0">
              <a:buNone/>
            </a:pPr>
            <a:endParaRPr lang="en-US" sz="2800" dirty="0"/>
          </a:p>
          <a:p>
            <a:r>
              <a:rPr lang="en-US" sz="2800" dirty="0"/>
              <a:t>Follow the documentation to </a:t>
            </a:r>
          </a:p>
          <a:p>
            <a:pPr lvl="1"/>
            <a:r>
              <a:rPr lang="en-US" sz="2800" dirty="0"/>
              <a:t>Create a </a:t>
            </a:r>
            <a:r>
              <a:rPr lang="en-US" sz="2800" dirty="0" err="1"/>
              <a:t>pfSense</a:t>
            </a:r>
            <a:r>
              <a:rPr lang="en-US" sz="2800" dirty="0"/>
              <a:t> VM </a:t>
            </a:r>
          </a:p>
          <a:p>
            <a:pPr lvl="1"/>
            <a:r>
              <a:rPr lang="en-US" sz="2800" dirty="0"/>
              <a:t>Create an Ubuntu VM behind </a:t>
            </a:r>
            <a:r>
              <a:rPr lang="en-US" sz="2800" dirty="0" err="1"/>
              <a:t>pfSense</a:t>
            </a:r>
            <a:endParaRPr lang="en-US" sz="2800" dirty="0"/>
          </a:p>
          <a:p>
            <a:pPr lvl="1"/>
            <a:r>
              <a:rPr lang="en-US" sz="2800" dirty="0"/>
              <a:t>Run through the </a:t>
            </a:r>
            <a:r>
              <a:rPr lang="en-US" sz="2800" dirty="0" err="1"/>
              <a:t>pfSense</a:t>
            </a:r>
            <a:r>
              <a:rPr lang="en-US" sz="2800" dirty="0"/>
              <a:t> exercises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937509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C18D1-2F5D-7D44-84E8-47C427232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Challenge of traditional firewalls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7B1DB-A286-E340-94F4-9C54928CE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800" dirty="0"/>
              <a:t>Blocking IPs and ports</a:t>
            </a:r>
          </a:p>
          <a:p>
            <a:endParaRPr lang="en-US" sz="2800" dirty="0"/>
          </a:p>
          <a:p>
            <a:r>
              <a:rPr lang="en-US" sz="2800" dirty="0"/>
              <a:t>What happens if someone changes their system’s IP address?</a:t>
            </a:r>
          </a:p>
          <a:p>
            <a:endParaRPr lang="en-US" sz="2800" dirty="0"/>
          </a:p>
          <a:p>
            <a:r>
              <a:rPr lang="en-US" sz="2800" dirty="0"/>
              <a:t>What happens if someone sets up an SSH server to run on a non-standard port?</a:t>
            </a:r>
          </a:p>
          <a:p>
            <a:endParaRPr lang="en-US" sz="2800" dirty="0"/>
          </a:p>
          <a:p>
            <a:r>
              <a:rPr lang="en-US" sz="2800" dirty="0"/>
              <a:t>What if you could block based on protocol? User? System?  (More on this w NAC and NGFWs)</a:t>
            </a:r>
          </a:p>
        </p:txBody>
      </p:sp>
    </p:spTree>
    <p:extLst>
      <p:ext uri="{BB962C8B-B14F-4D97-AF65-F5344CB8AC3E}">
        <p14:creationId xmlns:p14="http://schemas.microsoft.com/office/powerpoint/2010/main" val="4290779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fail2ban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Monitors a variety of log files for configurable entries and runs scripts based on them, like adding an </a:t>
            </a:r>
            <a:r>
              <a:rPr lang="en-US" sz="2800" dirty="0" err="1"/>
              <a:t>iptables</a:t>
            </a:r>
            <a:r>
              <a:rPr lang="en-US" sz="2800" dirty="0"/>
              <a:t> rule.</a:t>
            </a:r>
          </a:p>
          <a:p>
            <a:pPr lvl="1"/>
            <a:r>
              <a:rPr lang="en-US" sz="2800" dirty="0"/>
              <a:t>SSH</a:t>
            </a:r>
          </a:p>
          <a:p>
            <a:pPr lvl="1"/>
            <a:r>
              <a:rPr lang="en-US" sz="2800" dirty="0"/>
              <a:t>Apache</a:t>
            </a:r>
          </a:p>
          <a:p>
            <a:pPr lvl="1"/>
            <a:r>
              <a:rPr lang="en-US" sz="2800" dirty="0"/>
              <a:t>FTP</a:t>
            </a:r>
          </a:p>
          <a:p>
            <a:pPr lvl="1"/>
            <a:r>
              <a:rPr lang="en-US" sz="2800" dirty="0"/>
              <a:t>Postfix and other mail servers</a:t>
            </a:r>
          </a:p>
          <a:p>
            <a:r>
              <a:rPr lang="en-US" sz="2800" dirty="0"/>
              <a:t>Scriptable allowing you great flexibility on alert</a:t>
            </a:r>
          </a:p>
          <a:p>
            <a:r>
              <a:rPr lang="en-US" sz="2800" dirty="0">
                <a:hlinkClick r:id="rId2"/>
              </a:rPr>
              <a:t>http://www.fail2ban.org/</a:t>
            </a:r>
            <a:endParaRPr lang="en-US" sz="2800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364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/>
              <a:t>What is a Firewall?</a:t>
            </a:r>
            <a:endParaRPr/>
          </a:p>
        </p:txBody>
      </p:sp>
      <p:sp>
        <p:nvSpPr>
          <p:cNvPr id="45" name="Google Shape;45;p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en-US" sz="3200" b="1"/>
              <a:t>First generation</a:t>
            </a:r>
            <a:r>
              <a:rPr lang="en-US" sz="3200"/>
              <a:t>: Packet filtering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3200"/>
              <a:t>Filters based on source/destination IP, source/destination port, protocol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3200"/>
              <a:t>Not aware of which end of the connection is the client or the server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fail2ban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jail.conf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etc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/fail2ban/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jail.local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This is where you enable/disable settings</a:t>
            </a:r>
          </a:p>
          <a:p>
            <a:r>
              <a:rPr lang="en-US" dirty="0"/>
              <a:t>Ex:</a:t>
            </a:r>
          </a:p>
          <a:p>
            <a:pPr marL="11430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sshd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]</a:t>
            </a:r>
          </a:p>
          <a:p>
            <a:pPr marL="11430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Enabled = true</a:t>
            </a:r>
          </a:p>
          <a:p>
            <a:endParaRPr lang="en-US" dirty="0"/>
          </a:p>
          <a:p>
            <a:r>
              <a:rPr lang="en-US" dirty="0"/>
              <a:t>Some other important settings:</a:t>
            </a:r>
          </a:p>
          <a:p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maxretry</a:t>
            </a:r>
            <a:r>
              <a:rPr lang="en-US" dirty="0"/>
              <a:t> = number of times before IP is blocked</a:t>
            </a:r>
          </a:p>
          <a:p>
            <a:pPr lvl="1"/>
            <a:r>
              <a:rPr lang="en-US" dirty="0"/>
              <a:t>default is 5, may want to up this for production</a:t>
            </a:r>
          </a:p>
          <a:p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ignoreip</a:t>
            </a:r>
            <a:r>
              <a:rPr lang="en-US" dirty="0"/>
              <a:t> = IP ranges to not block Ex:</a:t>
            </a:r>
          </a:p>
          <a:p>
            <a:pPr marL="114300" indent="0">
              <a:buNone/>
            </a:pP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ignoreip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= 127.0.0.0/8 128.8.0.0/16 129.2.0.0/16</a:t>
            </a:r>
          </a:p>
          <a:p>
            <a:pPr marL="114300" indent="0">
              <a:buNone/>
            </a:pP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857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fail2ban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Do the fail2ban Exercise in the Firewall Exercises document</a:t>
            </a:r>
          </a:p>
          <a:p>
            <a:endParaRPr lang="en-US" sz="3200" dirty="0"/>
          </a:p>
          <a:p>
            <a:r>
              <a:rPr lang="en-US" sz="3200" dirty="0"/>
              <a:t>Take 20 minutes.</a:t>
            </a:r>
          </a:p>
        </p:txBody>
      </p:sp>
    </p:spTree>
    <p:extLst>
      <p:ext uri="{BB962C8B-B14F-4D97-AF65-F5344CB8AC3E}">
        <p14:creationId xmlns:p14="http://schemas.microsoft.com/office/powerpoint/2010/main" val="2156386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Knocking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Idea where you must “knock” on a specific sequence of ports over a specific time frame, maybe even with specific packets set to “unlock” or open the port you actually want to connect to.</a:t>
            </a:r>
          </a:p>
          <a:p>
            <a:r>
              <a:rPr lang="en-US" sz="2800" dirty="0"/>
              <a:t>Hides open services to only those in the know</a:t>
            </a:r>
          </a:p>
          <a:p>
            <a:r>
              <a:rPr lang="en-US" sz="2800" dirty="0"/>
              <a:t>Mostly theoretical or a “hey look at what I can do!” </a:t>
            </a:r>
          </a:p>
          <a:p>
            <a:r>
              <a:rPr lang="en-US" sz="2800" dirty="0">
                <a:hlinkClick r:id="rId2"/>
              </a:rPr>
              <a:t>http://www.portknocking.org/view/implementations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948988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Firewall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Network, Host, or Cloud-based</a:t>
            </a:r>
          </a:p>
          <a:p>
            <a:r>
              <a:rPr lang="en-US" sz="2800" dirty="0"/>
              <a:t>Works in Layer 7</a:t>
            </a:r>
          </a:p>
          <a:p>
            <a:r>
              <a:rPr lang="en-US" sz="2800" dirty="0"/>
              <a:t>Intercept all traffic related to a specific application and process</a:t>
            </a:r>
          </a:p>
          <a:p>
            <a:r>
              <a:rPr lang="en-US" sz="2800" dirty="0"/>
              <a:t>Inspect to improper content, malware, inappropriate destinations, etc.</a:t>
            </a:r>
          </a:p>
          <a:p>
            <a:r>
              <a:rPr lang="en-US" sz="2800" dirty="0"/>
              <a:t>Often has better logging that a web server (record cookies, content send/received)</a:t>
            </a:r>
          </a:p>
        </p:txBody>
      </p:sp>
    </p:spTree>
    <p:extLst>
      <p:ext uri="{BB962C8B-B14F-4D97-AF65-F5344CB8AC3E}">
        <p14:creationId xmlns:p14="http://schemas.microsoft.com/office/powerpoint/2010/main" val="29501743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Firewall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Most common example of this is a WAF – web application firewall</a:t>
            </a:r>
          </a:p>
          <a:p>
            <a:r>
              <a:rPr lang="en-US" sz="2800" dirty="0"/>
              <a:t>OSS Example: </a:t>
            </a:r>
            <a:r>
              <a:rPr lang="en-US" sz="2800" dirty="0" err="1"/>
              <a:t>ModSecurity</a:t>
            </a:r>
            <a:endParaRPr lang="en-US" sz="2800" dirty="0"/>
          </a:p>
          <a:p>
            <a:r>
              <a:rPr lang="en-US" sz="2800" dirty="0"/>
              <a:t>$ Examples: </a:t>
            </a:r>
            <a:r>
              <a:rPr lang="en-US" sz="2800" dirty="0" err="1"/>
              <a:t>Imperva</a:t>
            </a:r>
            <a:r>
              <a:rPr lang="en-US" sz="2800" dirty="0"/>
              <a:t>, F5 Application Security Manager</a:t>
            </a:r>
          </a:p>
          <a:p>
            <a:r>
              <a:rPr lang="en-US" sz="2800" dirty="0"/>
              <a:t>Cloud Examples: </a:t>
            </a:r>
            <a:r>
              <a:rPr lang="en-US" sz="2800" dirty="0" err="1"/>
              <a:t>CloudFlare</a:t>
            </a:r>
            <a:r>
              <a:rPr lang="en-US" sz="2800" dirty="0"/>
              <a:t>, Akamai</a:t>
            </a:r>
          </a:p>
        </p:txBody>
      </p:sp>
    </p:spTree>
    <p:extLst>
      <p:ext uri="{BB962C8B-B14F-4D97-AF65-F5344CB8AC3E}">
        <p14:creationId xmlns:p14="http://schemas.microsoft.com/office/powerpoint/2010/main" val="30204169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sz="4000" dirty="0"/>
              <a:t>Next-Generation Firewall (NGFW)</a:t>
            </a:r>
            <a:endParaRPr sz="4000" dirty="0"/>
          </a:p>
        </p:txBody>
      </p:sp>
      <p:sp>
        <p:nvSpPr>
          <p:cNvPr id="70" name="Google Shape;70;p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3200" dirty="0"/>
              <a:t>Features:</a:t>
            </a:r>
            <a:endParaRPr sz="2800"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endParaRPr sz="3200"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3200" dirty="0"/>
              <a:t>Stateful firewall</a:t>
            </a:r>
            <a:endParaRPr sz="2800"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3200" dirty="0"/>
              <a:t>Application firewall (identify network protocol/application, content filtering)</a:t>
            </a:r>
            <a:endParaRPr sz="2800"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3200" dirty="0"/>
              <a:t>Intrusion Prevention (block ”known bad”)</a:t>
            </a:r>
            <a:endParaRPr sz="2800"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3200" dirty="0"/>
              <a:t>Features to quickly block new threats (block “unknown bad”)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26945537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/>
              <a:t>Before</a:t>
            </a:r>
            <a:endParaRPr/>
          </a:p>
        </p:txBody>
      </p:sp>
      <p:sp>
        <p:nvSpPr>
          <p:cNvPr id="76" name="Google Shape;76;p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2400"/>
              <a:t>Every security device is a “bump in the wire”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/>
              <a:t>Latency 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/>
              <a:t>Interoperability issues</a:t>
            </a:r>
            <a:endParaRPr/>
          </a:p>
        </p:txBody>
      </p:sp>
      <p:pic>
        <p:nvPicPr>
          <p:cNvPr id="77" name="Google Shape;7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834" y="3120476"/>
            <a:ext cx="7388332" cy="17600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55192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dirty="0"/>
              <a:t>NGFW: Palo Alto</a:t>
            </a:r>
            <a:br>
              <a:rPr lang="en-US" dirty="0"/>
            </a:br>
            <a:endParaRPr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5F691A-D26A-9040-AFB4-3B5D7AE9B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4" name="Google Shape;8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4905" y="1417638"/>
            <a:ext cx="8454189" cy="53120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36100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9927A-7784-5C4E-ADF2-71458D6A4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CB568-9750-C541-ABC0-8F7DA42C8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8" name="Google Shape;11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900" y="1766369"/>
            <a:ext cx="6832600" cy="429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32141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3F4DB-0543-1A44-953A-61E18DCB9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0BC94-0F0C-1140-876D-45C3C4DE2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5" name="Google Shape;12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850" y="1709943"/>
            <a:ext cx="6870700" cy="429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7067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/>
              <a:t>What is a Firewall?</a:t>
            </a:r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en-US" sz="3200" b="1"/>
              <a:t>Second generation</a:t>
            </a:r>
            <a:r>
              <a:rPr lang="en-US" sz="3200"/>
              <a:t>: Stateful filtering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3200"/>
              <a:t>Filters on the same attributes but also knows which host is the client vs server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3200"/>
              <a:t>Can tell which state a TCP connection is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endParaRPr sz="32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A4580-03DB-E143-BB61-CF3CE738B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C8D84-A1A5-CE4B-8F34-2A00AABDB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2" name="Google Shape;13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0068" y="981381"/>
            <a:ext cx="6335533" cy="48952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20842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DDEA3-ED41-4F40-A14E-FBADF251E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C5266-17A0-B44F-A437-1B7E1CC6D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9" name="Google Shape;13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0838" y="977598"/>
            <a:ext cx="6412724" cy="49028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21178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dirty="0"/>
              <a:t>Palo Alto Raw Logs</a:t>
            </a:r>
            <a:endParaRPr dirty="0"/>
          </a:p>
        </p:txBody>
      </p:sp>
      <p:sp>
        <p:nvSpPr>
          <p:cNvPr id="145" name="Google Shape;145;p16"/>
          <p:cNvSpPr txBox="1"/>
          <p:nvPr/>
        </p:nvSpPr>
        <p:spPr>
          <a:xfrm>
            <a:off x="0" y="1227787"/>
            <a:ext cx="8353168" cy="538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Mar  7 13:15:01 css-border-pa1</a:t>
            </a:r>
            <a:r>
              <a:rPr lang="en-US" sz="2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.umd.edu 1,2019/03/07 13:15:00,010108001031,THREAT,vulnerability,1,2019/03/07 13:15:00,</a:t>
            </a:r>
            <a:r>
              <a:rPr lang="en-US" sz="22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23.91.70.146</a:t>
            </a:r>
            <a:r>
              <a:rPr lang="en-US" sz="2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22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129.2.35.162</a:t>
            </a:r>
            <a:r>
              <a:rPr lang="en-US" sz="2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,0.0.0.0,0.0.0.0,</a:t>
            </a:r>
            <a:r>
              <a:rPr lang="en-US" sz="22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Inbound Border Policy</a:t>
            </a:r>
            <a:r>
              <a:rPr lang="en-US" sz="2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,,,web-browsing,vsys1,Border,Core,ae1,ae2,PA-7050 Syslog,2019/03/07 13:15:00,572351231,1,</a:t>
            </a:r>
            <a:r>
              <a:rPr lang="en-US" sz="22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44891</a:t>
            </a:r>
            <a:r>
              <a:rPr lang="en-US" sz="2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22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80</a:t>
            </a:r>
            <a:r>
              <a:rPr lang="en-US" sz="2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,0,0,0x2000,</a:t>
            </a:r>
            <a:r>
              <a:rPr lang="en-US" sz="22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tcp</a:t>
            </a:r>
            <a:r>
              <a:rPr lang="en-US" sz="2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22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reset-both</a:t>
            </a:r>
            <a:r>
              <a:rPr lang="en-US" sz="2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,"public-faculty-detail.php",</a:t>
            </a:r>
            <a:r>
              <a:rPr lang="en-US" sz="22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HTTP SQL Injection Attempt(35827)</a:t>
            </a:r>
            <a:r>
              <a:rPr lang="en-US" sz="2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,any,medium,</a:t>
            </a:r>
            <a:r>
              <a:rPr lang="en-US" sz="22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client-to-server</a:t>
            </a:r>
            <a:r>
              <a:rPr lang="en-US" sz="2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,6642400539484418127,0x8000000000000000,</a:t>
            </a:r>
            <a:r>
              <a:rPr lang="en-US" sz="22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United </a:t>
            </a:r>
            <a:r>
              <a:rPr lang="en-US" sz="22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States</a:t>
            </a:r>
            <a:r>
              <a:rPr lang="en-US" sz="22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,United</a:t>
            </a:r>
            <a:r>
              <a:rPr lang="en-US" sz="2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States,0,,0,,,1,,,,,,,,0,11,0,0,0,,css-border-pa1,,,,,0,,0,,N/A,sql-injection,AppThreat-8130-5335,0x0</a:t>
            </a:r>
            <a:endParaRPr sz="22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18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2505992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/>
              <a:t>Palo Alto Features</a:t>
            </a:r>
            <a:endParaRPr/>
          </a:p>
        </p:txBody>
      </p:sp>
      <p:sp>
        <p:nvSpPr>
          <p:cNvPr id="151" name="Google Shape;151;p1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2400" dirty="0"/>
              <a:t>Antivirus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/>
              <a:t>Clear text protocols</a:t>
            </a:r>
            <a:endParaRPr dirty="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2400" dirty="0"/>
              <a:t>Vulnerability protection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/>
              <a:t>Detect services, OS and application vulnerability exploits</a:t>
            </a:r>
            <a:endParaRPr dirty="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2400" dirty="0"/>
              <a:t>Spyware 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/>
              <a:t>Malicious domains -&gt; Sinkhole 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/>
              <a:t>Malicious IP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/>
              <a:t>Command and control traffic </a:t>
            </a:r>
            <a:endParaRPr dirty="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dirty="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dirty="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dirty="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dirty="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dirty="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8453310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E26CF-6DA6-1644-9365-0B5DA0B82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160" name="Google Shape;16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25162"/>
            <a:ext cx="9183872" cy="580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8D79A1F-7E3F-484C-942B-171A97686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0" y="5943600"/>
            <a:ext cx="762000" cy="4572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446298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/>
              <a:t>Palo Alto Features</a:t>
            </a:r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2800" dirty="0"/>
              <a:t>URL filtering</a:t>
            </a:r>
            <a:endParaRPr sz="2400" dirty="0"/>
          </a:p>
          <a:p>
            <a:pPr marL="742950" lvl="1" indent="-28575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400" dirty="0"/>
              <a:t>Malware websites </a:t>
            </a:r>
            <a:endParaRPr sz="2400" dirty="0"/>
          </a:p>
          <a:p>
            <a:pPr marL="742950" lvl="1" indent="-28575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400" dirty="0"/>
              <a:t>Phishing </a:t>
            </a:r>
            <a:endParaRPr sz="2400" dirty="0"/>
          </a:p>
          <a:p>
            <a:pPr marL="742950" lvl="1" indent="-28575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400" dirty="0"/>
              <a:t>Command-and-control</a:t>
            </a:r>
            <a:endParaRPr sz="2400" dirty="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8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2800" dirty="0"/>
              <a:t>Wildfire </a:t>
            </a:r>
            <a:endParaRPr sz="2400" dirty="0"/>
          </a:p>
          <a:p>
            <a:pPr marL="742950" lvl="1" indent="-28575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400" dirty="0"/>
              <a:t>Detect new threats </a:t>
            </a:r>
            <a:endParaRPr sz="2400" dirty="0"/>
          </a:p>
          <a:p>
            <a:pPr marL="742950" lvl="1" indent="-28575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400" dirty="0"/>
              <a:t>Run executables in VMs </a:t>
            </a:r>
            <a:endParaRPr sz="2400" dirty="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dirty="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8953244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dirty="0"/>
              <a:t>Palo Alto Features</a:t>
            </a:r>
            <a:endParaRPr dirty="0"/>
          </a:p>
        </p:txBody>
      </p:sp>
      <p:sp>
        <p:nvSpPr>
          <p:cNvPr id="201" name="Google Shape;201;p2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2800" dirty="0"/>
              <a:t>App-ID </a:t>
            </a:r>
            <a:endParaRPr sz="2400"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800" dirty="0"/>
              <a:t>Leverage applications in firewall rules (block RDP, block Facebook, allow HTTP/SSL)</a:t>
            </a:r>
            <a:endParaRPr sz="2400"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endParaRPr sz="2800"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2800" dirty="0"/>
              <a:t>DoS protection profiles </a:t>
            </a:r>
            <a:endParaRPr sz="2400"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800" dirty="0"/>
              <a:t>	Protect firewalls and network gear resources </a:t>
            </a:r>
            <a:endParaRPr sz="2400"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endParaRPr sz="2800"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2800" dirty="0"/>
              <a:t>Threat Intelligence</a:t>
            </a:r>
            <a:endParaRPr sz="2400"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800" dirty="0"/>
              <a:t>Identify potential bad actors</a:t>
            </a:r>
            <a:endParaRPr sz="2400"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endParaRPr sz="2400"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2657283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/>
              <a:t>WildFire</a:t>
            </a:r>
            <a:endParaRPr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3DFC9F-D271-6644-890D-539AD9852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3" name="Google Shape;17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11401"/>
            <a:ext cx="9144000" cy="34351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13485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/>
              <a:t>WildFire</a:t>
            </a:r>
            <a:endParaRPr/>
          </a:p>
        </p:txBody>
      </p:sp>
      <p:pic>
        <p:nvPicPr>
          <p:cNvPr id="180" name="Google Shape;18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1789" y="1417638"/>
            <a:ext cx="6898105" cy="46703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90405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/>
              <a:t>WildFire</a:t>
            </a:r>
            <a:endParaRPr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4B1E87-582C-A84D-B0DB-50A9BE190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7" name="Google Shape;18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21593"/>
            <a:ext cx="9144000" cy="53578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6355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/>
              <a:t>What is a Firewall?</a:t>
            </a:r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en-US" sz="3200" b="1"/>
              <a:t>Third generation</a:t>
            </a:r>
            <a:r>
              <a:rPr lang="en-US" sz="3200"/>
              <a:t>: Application layer</a:t>
            </a:r>
            <a:endParaRPr/>
          </a:p>
          <a:p>
            <a:pPr marL="285750" lvl="0" indent="-285750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3200"/>
              <a:t>Adds inspection of application and protocol level parts of the packet</a:t>
            </a:r>
            <a:endParaRPr/>
          </a:p>
          <a:p>
            <a:pPr marL="285750" lvl="0" indent="-285750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3200"/>
              <a:t>“Deep packet inspection”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endParaRPr sz="32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/>
              <a:t>WildFire</a:t>
            </a:r>
            <a:endParaRPr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C7606AF-3FF6-1D49-8449-099F6C89C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" name="Google Shape;19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17638"/>
            <a:ext cx="9144000" cy="3175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652664"/>
            <a:ext cx="9144000" cy="19306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65854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2AB83-4F59-2D49-BDE1-818D32F8A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Firewalling by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0A7AA-E040-9E4B-AFED-AD3B170FA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3600" dirty="0"/>
              <a:t>No default deny inbound at the border</a:t>
            </a:r>
          </a:p>
          <a:p>
            <a:r>
              <a:rPr lang="en-US" sz="3600" dirty="0"/>
              <a:t>Security team blocks 3389/</a:t>
            </a:r>
            <a:r>
              <a:rPr lang="en-US" sz="3600" dirty="0" err="1"/>
              <a:t>tcp</a:t>
            </a:r>
            <a:r>
              <a:rPr lang="en-US" sz="3600" dirty="0"/>
              <a:t> at the border to limit exposure to RDP</a:t>
            </a:r>
          </a:p>
          <a:p>
            <a:r>
              <a:rPr lang="en-US" sz="3600" dirty="0"/>
              <a:t>User sets RDP to run on 3390/</a:t>
            </a:r>
            <a:r>
              <a:rPr lang="en-US" sz="3600" dirty="0" err="1"/>
              <a:t>tcp</a:t>
            </a:r>
            <a:endParaRPr lang="en-US" sz="3600" dirty="0"/>
          </a:p>
          <a:p>
            <a:r>
              <a:rPr lang="en-US" sz="3600" b="1" dirty="0"/>
              <a:t>Attacker = Profit!</a:t>
            </a:r>
          </a:p>
        </p:txBody>
      </p:sp>
    </p:spTree>
    <p:extLst>
      <p:ext uri="{BB962C8B-B14F-4D97-AF65-F5344CB8AC3E}">
        <p14:creationId xmlns:p14="http://schemas.microsoft.com/office/powerpoint/2010/main" val="30974702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2AB83-4F59-2D49-BDE1-818D32F8A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Firewalling by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0A7AA-E040-9E4B-AFED-AD3B170FA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3600" dirty="0"/>
              <a:t>Security team blocks the RDP protocol at the border to limit exposure to RDP</a:t>
            </a:r>
          </a:p>
          <a:p>
            <a:r>
              <a:rPr lang="en-US" sz="3600" dirty="0"/>
              <a:t>User sets RDP to run on 3390/</a:t>
            </a:r>
            <a:r>
              <a:rPr lang="en-US" sz="3600" dirty="0" err="1"/>
              <a:t>tcp</a:t>
            </a:r>
            <a:endParaRPr lang="en-US" sz="3600" dirty="0"/>
          </a:p>
          <a:p>
            <a:r>
              <a:rPr lang="en-US" sz="3600" dirty="0"/>
              <a:t>Attacker access blocked by firewall</a:t>
            </a:r>
          </a:p>
          <a:p>
            <a:r>
              <a:rPr lang="en-US" sz="3600" b="1" dirty="0"/>
              <a:t>Security team = profit!</a:t>
            </a:r>
          </a:p>
        </p:txBody>
      </p:sp>
    </p:spTree>
    <p:extLst>
      <p:ext uri="{BB962C8B-B14F-4D97-AF65-F5344CB8AC3E}">
        <p14:creationId xmlns:p14="http://schemas.microsoft.com/office/powerpoint/2010/main" val="33717620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dirty="0"/>
              <a:t>Threat Intelligence</a:t>
            </a:r>
            <a:endParaRPr dirty="0"/>
          </a:p>
        </p:txBody>
      </p:sp>
      <p:sp>
        <p:nvSpPr>
          <p:cNvPr id="208" name="Google Shape;208;p25"/>
          <p:cNvSpPr/>
          <p:nvPr/>
        </p:nvSpPr>
        <p:spPr>
          <a:xfrm>
            <a:off x="594416" y="1769494"/>
            <a:ext cx="2508422" cy="100986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Honeypots 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Bruteforce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Attempts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SSH Sessions </a:t>
            </a:r>
            <a:endParaRPr dirty="0"/>
          </a:p>
        </p:txBody>
      </p:sp>
      <p:sp>
        <p:nvSpPr>
          <p:cNvPr id="209" name="Google Shape;209;p25"/>
          <p:cNvSpPr/>
          <p:nvPr/>
        </p:nvSpPr>
        <p:spPr>
          <a:xfrm>
            <a:off x="4701010" y="1773917"/>
            <a:ext cx="2508422" cy="100986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Splunk</a:t>
            </a: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Palo Alto logs 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Search results</a:t>
            </a:r>
            <a:endParaRPr dirty="0"/>
          </a:p>
        </p:txBody>
      </p:sp>
      <p:sp>
        <p:nvSpPr>
          <p:cNvPr id="210" name="Google Shape;210;p25"/>
          <p:cNvSpPr/>
          <p:nvPr/>
        </p:nvSpPr>
        <p:spPr>
          <a:xfrm>
            <a:off x="3586722" y="3293220"/>
            <a:ext cx="1037968" cy="1135364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Bad actors</a:t>
            </a:r>
            <a:endParaRPr dirty="0"/>
          </a:p>
        </p:txBody>
      </p:sp>
      <p:sp>
        <p:nvSpPr>
          <p:cNvPr id="211" name="Google Shape;211;p25"/>
          <p:cNvSpPr/>
          <p:nvPr/>
        </p:nvSpPr>
        <p:spPr>
          <a:xfrm>
            <a:off x="2851495" y="5546565"/>
            <a:ext cx="2508422" cy="65975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Palo Alto? </a:t>
            </a:r>
            <a:endParaRPr/>
          </a:p>
        </p:txBody>
      </p:sp>
      <p:cxnSp>
        <p:nvCxnSpPr>
          <p:cNvPr id="212" name="Google Shape;212;p25"/>
          <p:cNvCxnSpPr>
            <a:stCxn id="208" idx="2"/>
            <a:endCxn id="210" idx="2"/>
          </p:cNvCxnSpPr>
          <p:nvPr/>
        </p:nvCxnSpPr>
        <p:spPr>
          <a:xfrm rot="16200000" flipH="1">
            <a:off x="2176902" y="2451082"/>
            <a:ext cx="1081544" cy="1738095"/>
          </a:xfrm>
          <a:prstGeom prst="bentConnector2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3" name="Google Shape;213;p25"/>
          <p:cNvCxnSpPr>
            <a:stCxn id="209" idx="2"/>
            <a:endCxn id="210" idx="4"/>
          </p:cNvCxnSpPr>
          <p:nvPr/>
        </p:nvCxnSpPr>
        <p:spPr>
          <a:xfrm rot="5400000">
            <a:off x="4751396" y="2657076"/>
            <a:ext cx="1077121" cy="1330531"/>
          </a:xfrm>
          <a:prstGeom prst="bentConnector2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4" name="Google Shape;214;p25"/>
          <p:cNvCxnSpPr>
            <a:stCxn id="210" idx="3"/>
            <a:endCxn id="211" idx="0"/>
          </p:cNvCxnSpPr>
          <p:nvPr/>
        </p:nvCxnSpPr>
        <p:spPr>
          <a:xfrm>
            <a:off x="4105706" y="4428584"/>
            <a:ext cx="0" cy="1117981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5" name="Google Shape;215;p25"/>
          <p:cNvSpPr txBox="1"/>
          <p:nvPr/>
        </p:nvSpPr>
        <p:spPr>
          <a:xfrm>
            <a:off x="849511" y="2783781"/>
            <a:ext cx="64497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IPs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URLs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5"/>
          <p:cNvSpPr txBox="1"/>
          <p:nvPr/>
        </p:nvSpPr>
        <p:spPr>
          <a:xfrm>
            <a:off x="6368940" y="2783781"/>
            <a:ext cx="1092029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IPs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URLs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Domains</a:t>
            </a:r>
            <a:endParaRPr/>
          </a:p>
        </p:txBody>
      </p:sp>
      <p:sp>
        <p:nvSpPr>
          <p:cNvPr id="217" name="Google Shape;217;p25"/>
          <p:cNvSpPr txBox="1"/>
          <p:nvPr/>
        </p:nvSpPr>
        <p:spPr>
          <a:xfrm>
            <a:off x="5409206" y="5546565"/>
            <a:ext cx="1092029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IPs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URLs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Domains</a:t>
            </a:r>
            <a:endParaRPr dirty="0"/>
          </a:p>
        </p:txBody>
      </p:sp>
      <p:cxnSp>
        <p:nvCxnSpPr>
          <p:cNvPr id="218" name="Google Shape;218;p25"/>
          <p:cNvCxnSpPr>
            <a:cxnSpLocks/>
          </p:cNvCxnSpPr>
          <p:nvPr/>
        </p:nvCxnSpPr>
        <p:spPr>
          <a:xfrm>
            <a:off x="1779663" y="2842839"/>
            <a:ext cx="1600200" cy="10545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219" name="Google Shape;219;p25"/>
          <p:cNvCxnSpPr/>
          <p:nvPr/>
        </p:nvCxnSpPr>
        <p:spPr>
          <a:xfrm flipH="1">
            <a:off x="4701009" y="2792422"/>
            <a:ext cx="1556096" cy="110934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220" name="Google Shape;220;p25"/>
          <p:cNvCxnSpPr>
            <a:stCxn id="210" idx="3"/>
            <a:endCxn id="211" idx="0"/>
          </p:cNvCxnSpPr>
          <p:nvPr/>
        </p:nvCxnSpPr>
        <p:spPr>
          <a:xfrm>
            <a:off x="4105706" y="4428584"/>
            <a:ext cx="0" cy="1117981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4793625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WAF – Protections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SQL injection</a:t>
            </a:r>
          </a:p>
          <a:p>
            <a:r>
              <a:rPr lang="en-US" sz="3200" dirty="0"/>
              <a:t>Buffer overflows/Command injection</a:t>
            </a:r>
          </a:p>
          <a:p>
            <a:r>
              <a:rPr lang="en-US" sz="3200" dirty="0"/>
              <a:t>File upload sanity check</a:t>
            </a:r>
          </a:p>
          <a:p>
            <a:r>
              <a:rPr lang="en-US" sz="3200" dirty="0"/>
              <a:t>XSS</a:t>
            </a:r>
          </a:p>
          <a:p>
            <a:r>
              <a:rPr lang="en-US" sz="3200" dirty="0"/>
              <a:t>Session manipulation</a:t>
            </a:r>
          </a:p>
        </p:txBody>
      </p:sp>
    </p:spTree>
    <p:extLst>
      <p:ext uri="{BB962C8B-B14F-4D97-AF65-F5344CB8AC3E}">
        <p14:creationId xmlns:p14="http://schemas.microsoft.com/office/powerpoint/2010/main" val="20024970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WAF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97919"/>
          </a:xfrm>
        </p:spPr>
        <p:txBody>
          <a:bodyPr>
            <a:normAutofit/>
          </a:bodyPr>
          <a:lstStyle/>
          <a:p>
            <a:r>
              <a:rPr lang="en-US" sz="2800" dirty="0"/>
              <a:t>Tuning</a:t>
            </a:r>
          </a:p>
          <a:p>
            <a:r>
              <a:rPr lang="en-US" sz="2800" dirty="0"/>
              <a:t>You must know your web apps inside &amp; out</a:t>
            </a:r>
          </a:p>
          <a:p>
            <a:r>
              <a:rPr lang="en-US" sz="2800" dirty="0"/>
              <a:t>Tuning</a:t>
            </a:r>
          </a:p>
          <a:p>
            <a:r>
              <a:rPr lang="en-US" sz="2800" dirty="0"/>
              <a:t>Very manual process for</a:t>
            </a:r>
          </a:p>
          <a:p>
            <a:pPr lvl="1"/>
            <a:r>
              <a:rPr lang="en-US" sz="2800" dirty="0"/>
              <a:t>Adding new rules</a:t>
            </a:r>
          </a:p>
          <a:p>
            <a:pPr lvl="1"/>
            <a:r>
              <a:rPr lang="en-US" sz="2800" dirty="0"/>
              <a:t>Reviewing logs </a:t>
            </a:r>
          </a:p>
          <a:p>
            <a:r>
              <a:rPr lang="en-US" sz="2800" dirty="0"/>
              <a:t>Tuning</a:t>
            </a:r>
          </a:p>
          <a:p>
            <a:r>
              <a:rPr lang="en-US" sz="2800" dirty="0"/>
              <a:t>Did I mention tuning?</a:t>
            </a:r>
          </a:p>
        </p:txBody>
      </p:sp>
    </p:spTree>
    <p:extLst>
      <p:ext uri="{BB962C8B-B14F-4D97-AF65-F5344CB8AC3E}">
        <p14:creationId xmlns:p14="http://schemas.microsoft.com/office/powerpoint/2010/main" val="22839546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Original an Apache module but now supports IIS and </a:t>
            </a:r>
            <a:r>
              <a:rPr lang="en-US" sz="2800" dirty="0" err="1"/>
              <a:t>nginx</a:t>
            </a:r>
            <a:endParaRPr lang="en-US" sz="2800" dirty="0"/>
          </a:p>
          <a:p>
            <a:r>
              <a:rPr lang="en-US" sz="2800" dirty="0"/>
              <a:t>Out of the box doesn’t support anything, you need to add rules</a:t>
            </a:r>
          </a:p>
          <a:p>
            <a:pPr lvl="1"/>
            <a:r>
              <a:rPr lang="en-US" sz="2800" dirty="0"/>
              <a:t>OWASP </a:t>
            </a:r>
            <a:r>
              <a:rPr lang="en-US" sz="2800" dirty="0" err="1"/>
              <a:t>ModSecurity</a:t>
            </a:r>
            <a:r>
              <a:rPr lang="en-US" sz="2800" dirty="0"/>
              <a:t> Core Rule Set - </a:t>
            </a:r>
            <a:r>
              <a:rPr lang="en-US" sz="2800" dirty="0">
                <a:hlinkClick r:id="rId2"/>
              </a:rPr>
              <a:t>https://github.com/SpiderLabs/owasp-modsecurity-crs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46632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ModSecurity</a:t>
            </a:r>
            <a:r>
              <a:rPr lang="en-US" dirty="0"/>
              <a:t> Rules &amp; 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err="1"/>
              <a:t>SecAction</a:t>
            </a:r>
            <a:r>
              <a:rPr lang="en-US" dirty="0"/>
              <a:t> \</a:t>
            </a:r>
          </a:p>
          <a:p>
            <a:pPr marL="114300" indent="0">
              <a:buNone/>
            </a:pPr>
            <a:r>
              <a:rPr lang="en-US" dirty="0"/>
              <a:t>  	"id:'900014', \</a:t>
            </a:r>
          </a:p>
          <a:p>
            <a:pPr marL="114300" indent="0">
              <a:buNone/>
            </a:pPr>
            <a:r>
              <a:rPr lang="en-US" dirty="0"/>
              <a:t>  	phase:1, \</a:t>
            </a:r>
          </a:p>
          <a:p>
            <a:pPr marL="114300" indent="0">
              <a:buNone/>
            </a:pPr>
            <a:r>
              <a:rPr lang="en-US" dirty="0"/>
              <a:t>  	</a:t>
            </a:r>
            <a:r>
              <a:rPr lang="en-US" dirty="0" err="1"/>
              <a:t>t:none</a:t>
            </a:r>
            <a:r>
              <a:rPr lang="en-US" dirty="0"/>
              <a:t>, \</a:t>
            </a:r>
          </a:p>
          <a:p>
            <a:pPr marL="114300" indent="0">
              <a:buNone/>
            </a:pPr>
            <a:r>
              <a:rPr lang="en-US" dirty="0"/>
              <a:t>  	</a:t>
            </a:r>
            <a:r>
              <a:rPr lang="en-US" dirty="0" err="1"/>
              <a:t>setvar</a:t>
            </a:r>
            <a:r>
              <a:rPr lang="en-US" dirty="0"/>
              <a:t>:'</a:t>
            </a:r>
            <a:r>
              <a:rPr lang="en-US" dirty="0" err="1"/>
              <a:t>tx.brute_force_protected_urls</a:t>
            </a:r>
            <a:r>
              <a:rPr lang="en-US" dirty="0"/>
              <a:t>=#</a:t>
            </a:r>
            <a:r>
              <a:rPr lang="en-US" b="1" dirty="0"/>
              <a:t>/</a:t>
            </a:r>
            <a:r>
              <a:rPr lang="en-US" b="1" dirty="0" err="1"/>
              <a:t>login.jsp</a:t>
            </a:r>
            <a:r>
              <a:rPr lang="en-US" dirty="0"/>
              <a:t>#', \</a:t>
            </a:r>
          </a:p>
          <a:p>
            <a:pPr marL="114300" indent="0">
              <a:buNone/>
            </a:pPr>
            <a:r>
              <a:rPr lang="en-US" dirty="0"/>
              <a:t>  	</a:t>
            </a:r>
            <a:r>
              <a:rPr lang="en-US" dirty="0" err="1"/>
              <a:t>setvar</a:t>
            </a:r>
            <a:r>
              <a:rPr lang="en-US" dirty="0"/>
              <a:t>:'</a:t>
            </a:r>
            <a:r>
              <a:rPr lang="en-US" dirty="0" err="1"/>
              <a:t>tx.brute_force_burst_time_slice</a:t>
            </a:r>
            <a:r>
              <a:rPr lang="en-US" dirty="0"/>
              <a:t>=</a:t>
            </a:r>
            <a:r>
              <a:rPr lang="en-US" b="1" dirty="0"/>
              <a:t>60</a:t>
            </a:r>
            <a:r>
              <a:rPr lang="en-US" dirty="0"/>
              <a:t>', \</a:t>
            </a:r>
          </a:p>
          <a:p>
            <a:pPr marL="114300" indent="0">
              <a:buNone/>
            </a:pPr>
            <a:r>
              <a:rPr lang="en-US" dirty="0"/>
              <a:t> 	 </a:t>
            </a:r>
            <a:r>
              <a:rPr lang="en-US" dirty="0" err="1"/>
              <a:t>setvar</a:t>
            </a:r>
            <a:r>
              <a:rPr lang="en-US" dirty="0"/>
              <a:t>:'</a:t>
            </a:r>
            <a:r>
              <a:rPr lang="en-US" dirty="0" err="1"/>
              <a:t>tx.brute_force_counter_threshold</a:t>
            </a:r>
            <a:r>
              <a:rPr lang="en-US" dirty="0"/>
              <a:t>=</a:t>
            </a:r>
            <a:r>
              <a:rPr lang="en-US" b="1" dirty="0"/>
              <a:t>10</a:t>
            </a:r>
            <a:r>
              <a:rPr lang="en-US" dirty="0"/>
              <a:t>', \</a:t>
            </a:r>
          </a:p>
          <a:p>
            <a:pPr marL="114300" indent="0">
              <a:buNone/>
            </a:pPr>
            <a:r>
              <a:rPr lang="en-US" dirty="0"/>
              <a:t>  	</a:t>
            </a:r>
            <a:r>
              <a:rPr lang="en-US" dirty="0" err="1"/>
              <a:t>setvar</a:t>
            </a:r>
            <a:r>
              <a:rPr lang="en-US" dirty="0"/>
              <a:t>:'</a:t>
            </a:r>
            <a:r>
              <a:rPr lang="en-US" dirty="0" err="1"/>
              <a:t>tx.brute_force_block_timeout</a:t>
            </a:r>
            <a:r>
              <a:rPr lang="en-US" dirty="0"/>
              <a:t>=</a:t>
            </a:r>
            <a:r>
              <a:rPr lang="en-US" b="1" dirty="0"/>
              <a:t>300</a:t>
            </a:r>
            <a:r>
              <a:rPr lang="en-US" dirty="0"/>
              <a:t>', \</a:t>
            </a:r>
          </a:p>
          <a:p>
            <a:pPr marL="114300" indent="0">
              <a:buNone/>
            </a:pPr>
            <a:r>
              <a:rPr lang="en-US" dirty="0"/>
              <a:t>  	</a:t>
            </a:r>
            <a:r>
              <a:rPr lang="en-US" dirty="0" err="1"/>
              <a:t>nolog</a:t>
            </a:r>
            <a:r>
              <a:rPr lang="en-US" dirty="0"/>
              <a:t>, \</a:t>
            </a:r>
          </a:p>
          <a:p>
            <a:pPr marL="114300" indent="0">
              <a:buNone/>
            </a:pPr>
            <a:r>
              <a:rPr lang="en-US" dirty="0"/>
              <a:t>  	pass"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6536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ModSecurity</a:t>
            </a:r>
            <a:r>
              <a:rPr lang="en-US" dirty="0"/>
              <a:t> Rules &amp; 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r>
              <a:rPr lang="en-US" dirty="0" err="1"/>
              <a:t>SecRule</a:t>
            </a:r>
            <a:r>
              <a:rPr lang="en-US" dirty="0"/>
              <a:t> REQUEST_COOKIES|!REQUEST_COOKIES:/__</a:t>
            </a:r>
            <a:r>
              <a:rPr lang="en-US" dirty="0" err="1"/>
              <a:t>utm</a:t>
            </a:r>
            <a:r>
              <a:rPr lang="en-US" dirty="0"/>
              <a:t>/|!REQUEST_COOKIES:/_</a:t>
            </a:r>
            <a:r>
              <a:rPr lang="en-US" dirty="0" err="1"/>
              <a:t>pk_ref</a:t>
            </a:r>
            <a:r>
              <a:rPr lang="en-US" dirty="0"/>
              <a:t>/|REQUEST_COOKIES_NAMES|ARGS_NAMES|ARGS|XML:/* "(^[\"'`´’‘;]+|[\"'`´’‘;]+$)" "phase:2,rev:'2',ver:'OWASP_CRS/2.2.9',maturity:'9',accuracy:'8',capture,t:none,t:urlDecodeUni,block,msg:'SQL Injection Attack: Common Injection Testing Detected',id:'981318',logdata:'Matched Data: %{TX.0} found within %{MATCHED_VAR_NAME}: %{MATCHED_VAR}',severity:'2',tag:'OWASP_CRS/WEB_ATTACK/</a:t>
            </a:r>
            <a:r>
              <a:rPr lang="en-US" dirty="0" err="1"/>
              <a:t>SQL_INJECTION',tag:'WASCTC</a:t>
            </a:r>
            <a:r>
              <a:rPr lang="en-US" dirty="0"/>
              <a:t>/WASC-19',tag:'OWASP_TOP_10/A1',tag:'OWASP_AppSensor/CIE1',tag:'PCI/6.5.2',setvar:'tx.msg=%{</a:t>
            </a:r>
            <a:r>
              <a:rPr lang="en-US" dirty="0" err="1"/>
              <a:t>rule.msg</a:t>
            </a:r>
            <a:r>
              <a:rPr lang="en-US" dirty="0"/>
              <a:t>}',</a:t>
            </a:r>
            <a:r>
              <a:rPr lang="en-US" dirty="0" err="1"/>
              <a:t>setvar:tx.sql_injection_score</a:t>
            </a:r>
            <a:r>
              <a:rPr lang="en-US" dirty="0"/>
              <a:t>=+%{</a:t>
            </a:r>
            <a:r>
              <a:rPr lang="en-US" dirty="0" err="1"/>
              <a:t>tx.critical_anomaly_score</a:t>
            </a:r>
            <a:r>
              <a:rPr lang="en-US" dirty="0"/>
              <a:t>},</a:t>
            </a:r>
            <a:r>
              <a:rPr lang="en-US" dirty="0" err="1"/>
              <a:t>setvar:tx.anomaly_score</a:t>
            </a:r>
            <a:r>
              <a:rPr lang="en-US" dirty="0"/>
              <a:t>=+%{</a:t>
            </a:r>
            <a:r>
              <a:rPr lang="en-US" dirty="0" err="1"/>
              <a:t>tx.critical_anomaly_score</a:t>
            </a:r>
            <a:r>
              <a:rPr lang="en-US" dirty="0"/>
              <a:t>},</a:t>
            </a:r>
            <a:r>
              <a:rPr lang="en-US" dirty="0" err="1"/>
              <a:t>setvar:tx</a:t>
            </a:r>
            <a:r>
              <a:rPr lang="en-US" dirty="0"/>
              <a:t>.%{</a:t>
            </a:r>
            <a:r>
              <a:rPr lang="en-US" dirty="0" err="1"/>
              <a:t>rule.id</a:t>
            </a:r>
            <a:r>
              <a:rPr lang="en-US" dirty="0"/>
              <a:t>}-OWASP_CRS/WEB_ATTACK/SQL_INJECTION-%{</a:t>
            </a:r>
            <a:r>
              <a:rPr lang="en-US" dirty="0" err="1"/>
              <a:t>matched_var_name</a:t>
            </a:r>
            <a:r>
              <a:rPr lang="en-US" dirty="0"/>
              <a:t>}=%{tx.0}"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2470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54DF5-88C9-1B4E-A392-A97F8C37B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ModSecurity</a:t>
            </a:r>
            <a:r>
              <a:rPr lang="en-US" dirty="0"/>
              <a:t>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91BFC-9D9B-744F-8DCE-81E764163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Do the </a:t>
            </a:r>
            <a:r>
              <a:rPr lang="en-US" sz="3200" dirty="0" err="1"/>
              <a:t>ModSecurity</a:t>
            </a:r>
            <a:r>
              <a:rPr lang="en-US" sz="3200" dirty="0"/>
              <a:t> Exercise in the Week2 Exercises document.</a:t>
            </a:r>
          </a:p>
          <a:p>
            <a:endParaRPr lang="en-US" sz="3200" dirty="0"/>
          </a:p>
          <a:p>
            <a:r>
              <a:rPr lang="en-US" sz="3200" dirty="0"/>
              <a:t>Take 20 minutes for this</a:t>
            </a:r>
          </a:p>
        </p:txBody>
      </p:sp>
    </p:spTree>
    <p:extLst>
      <p:ext uri="{BB962C8B-B14F-4D97-AF65-F5344CB8AC3E}">
        <p14:creationId xmlns:p14="http://schemas.microsoft.com/office/powerpoint/2010/main" val="412273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/>
              <a:t>What is a Firewall?</a:t>
            </a:r>
            <a:endParaRPr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780C08-227D-274C-8A0E-772933E57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4" name="Google Shape;6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127" y="1076060"/>
            <a:ext cx="8993745" cy="5651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086" y="1600200"/>
            <a:ext cx="7620000" cy="4800600"/>
          </a:xfrm>
        </p:spPr>
        <p:txBody>
          <a:bodyPr/>
          <a:lstStyle/>
          <a:p>
            <a:r>
              <a:rPr lang="en-US" dirty="0"/>
              <a:t>Gateway from one network to another for a network application</a:t>
            </a:r>
          </a:p>
          <a:p>
            <a:r>
              <a:rPr lang="en-US" dirty="0"/>
              <a:t>Operates at layer 7</a:t>
            </a:r>
          </a:p>
          <a:p>
            <a:r>
              <a:rPr lang="en-US" dirty="0"/>
              <a:t>Provides obfuscation of origin, caching, logging, content scanning and censoring</a:t>
            </a:r>
          </a:p>
          <a:p>
            <a:r>
              <a:rPr lang="en-US" dirty="0"/>
              <a:t>Examples: IIS, </a:t>
            </a:r>
            <a:r>
              <a:rPr lang="en-US" dirty="0" err="1"/>
              <a:t>nginx</a:t>
            </a:r>
            <a:r>
              <a:rPr lang="en-US" dirty="0"/>
              <a:t>, squid, </a:t>
            </a:r>
            <a:r>
              <a:rPr lang="en-US" dirty="0" err="1"/>
              <a:t>mod_proxy</a:t>
            </a:r>
            <a:r>
              <a:rPr lang="en-US" dirty="0"/>
              <a:t>, F5</a:t>
            </a:r>
          </a:p>
        </p:txBody>
      </p:sp>
      <p:pic>
        <p:nvPicPr>
          <p:cNvPr id="4" name="Picture 3" descr="400px-Reverse_proxy_h2g2bob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653" y="4181497"/>
            <a:ext cx="5080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797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useful?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Reduce attack surface of behind the scenes web servers</a:t>
            </a:r>
          </a:p>
          <a:p>
            <a:r>
              <a:rPr lang="en-US" sz="2800" dirty="0"/>
              <a:t>Can filter/limit access by IP or other identifiers</a:t>
            </a:r>
          </a:p>
          <a:p>
            <a:r>
              <a:rPr lang="en-US" sz="2800" dirty="0"/>
              <a:t>Help prevent </a:t>
            </a:r>
            <a:r>
              <a:rPr lang="en-US" sz="2800" dirty="0" err="1"/>
              <a:t>DoS</a:t>
            </a:r>
            <a:r>
              <a:rPr lang="en-US" sz="2800" dirty="0"/>
              <a:t>/</a:t>
            </a:r>
            <a:r>
              <a:rPr lang="en-US" sz="2800" dirty="0" err="1"/>
              <a:t>DDoS</a:t>
            </a:r>
            <a:endParaRPr lang="en-US" sz="2800" dirty="0"/>
          </a:p>
          <a:p>
            <a:r>
              <a:rPr lang="en-US" sz="2800" dirty="0"/>
              <a:t>Offload SSL encryption at the proxy (usually with SSL acceleration hardware) </a:t>
            </a:r>
            <a:r>
              <a:rPr lang="en-US" sz="2800" dirty="0" err="1"/>
              <a:t>vs</a:t>
            </a:r>
            <a:r>
              <a:rPr lang="en-US" sz="2800" dirty="0"/>
              <a:t> the web server behind the scenes</a:t>
            </a:r>
          </a:p>
          <a:p>
            <a:r>
              <a:rPr lang="en-US" sz="2800" dirty="0"/>
              <a:t>Cache static content to reduce backend load</a:t>
            </a:r>
          </a:p>
          <a:p>
            <a:r>
              <a:rPr lang="en-US" sz="2800" dirty="0"/>
              <a:t>Can add authentication to a server/site that otherwise does not support it</a:t>
            </a:r>
          </a:p>
        </p:txBody>
      </p:sp>
    </p:spTree>
    <p:extLst>
      <p:ext uri="{BB962C8B-B14F-4D97-AF65-F5344CB8AC3E}">
        <p14:creationId xmlns:p14="http://schemas.microsoft.com/office/powerpoint/2010/main" val="36590939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nginx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“engine x”</a:t>
            </a:r>
          </a:p>
          <a:p>
            <a:r>
              <a:rPr lang="en-US" sz="3200" dirty="0"/>
              <a:t>reverse proxy, load balancer, HTTP cache</a:t>
            </a:r>
          </a:p>
          <a:p>
            <a:r>
              <a:rPr lang="en-US" sz="3200" dirty="0"/>
              <a:t>open source &amp; paid support</a:t>
            </a:r>
          </a:p>
          <a:p>
            <a:r>
              <a:rPr lang="en-US" sz="3200" dirty="0"/>
              <a:t>As of August 2019 most used webserver (32%) to Apache’s (29%)</a:t>
            </a:r>
          </a:p>
        </p:txBody>
      </p:sp>
    </p:spTree>
    <p:extLst>
      <p:ext uri="{BB962C8B-B14F-4D97-AF65-F5344CB8AC3E}">
        <p14:creationId xmlns:p14="http://schemas.microsoft.com/office/powerpoint/2010/main" val="24796012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NAT – Network Address Translation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 type of Layer 3 proxy</a:t>
            </a:r>
          </a:p>
          <a:p>
            <a:r>
              <a:rPr lang="en-US" sz="2800" dirty="0"/>
              <a:t>NAT router functions as a gateway</a:t>
            </a:r>
          </a:p>
          <a:p>
            <a:r>
              <a:rPr lang="en-US" sz="2800" dirty="0"/>
              <a:t>Clients inside typically get an RFC1918 address</a:t>
            </a:r>
          </a:p>
          <a:p>
            <a:pPr lvl="1"/>
            <a:r>
              <a:rPr lang="en-US" sz="2800" dirty="0"/>
              <a:t>192.168.0.0/16, 10.0.0.0/8, 172.16.0.0/12</a:t>
            </a:r>
          </a:p>
          <a:p>
            <a:r>
              <a:rPr lang="en-US" sz="2800" dirty="0"/>
              <a:t>Examples:</a:t>
            </a:r>
          </a:p>
          <a:p>
            <a:pPr lvl="1"/>
            <a:r>
              <a:rPr lang="en-US" sz="2800" dirty="0"/>
              <a:t>ICS in Windows or OSX, </a:t>
            </a:r>
            <a:r>
              <a:rPr lang="en-US" sz="2800" dirty="0" err="1"/>
              <a:t>iptables</a:t>
            </a:r>
            <a:r>
              <a:rPr lang="en-US" sz="2800" dirty="0"/>
              <a:t>, </a:t>
            </a:r>
            <a:r>
              <a:rPr lang="en-US" sz="2800" dirty="0" err="1"/>
              <a:t>pf</a:t>
            </a:r>
            <a:r>
              <a:rPr lang="en-US" sz="2800" dirty="0"/>
              <a:t>, your home router, campus wireless</a:t>
            </a:r>
          </a:p>
        </p:txBody>
      </p:sp>
    </p:spTree>
    <p:extLst>
      <p:ext uri="{BB962C8B-B14F-4D97-AF65-F5344CB8AC3E}">
        <p14:creationId xmlns:p14="http://schemas.microsoft.com/office/powerpoint/2010/main" val="22090904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2526"/>
            <a:ext cx="7620000" cy="1143000"/>
          </a:xfrm>
        </p:spPr>
        <p:txBody>
          <a:bodyPr/>
          <a:lstStyle/>
          <a:p>
            <a:r>
              <a:rPr lang="en-US" dirty="0"/>
              <a:t>NAT</a:t>
            </a:r>
          </a:p>
        </p:txBody>
      </p:sp>
      <p:pic>
        <p:nvPicPr>
          <p:cNvPr id="6" name="Content Placeholder 5" descr="hpbn_030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63" b="-24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918297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Network-based firewall vendors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Cisco</a:t>
            </a:r>
          </a:p>
          <a:p>
            <a:r>
              <a:rPr lang="en-US" dirty="0"/>
              <a:t>Palo Alto</a:t>
            </a:r>
          </a:p>
          <a:p>
            <a:r>
              <a:rPr lang="en-US" dirty="0"/>
              <a:t>Juniper</a:t>
            </a:r>
          </a:p>
          <a:p>
            <a:r>
              <a:rPr lang="en-US" dirty="0"/>
              <a:t>Checkpoint</a:t>
            </a:r>
          </a:p>
          <a:p>
            <a:r>
              <a:rPr lang="en-US" sz="2400" dirty="0"/>
              <a:t>And a few others</a:t>
            </a:r>
          </a:p>
        </p:txBody>
      </p:sp>
      <p:pic>
        <p:nvPicPr>
          <p:cNvPr id="4" name="Picture 3" descr="gartner-fw-quad_2015_l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526" y="1600200"/>
            <a:ext cx="4582637" cy="43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44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 Based Firewall Vendors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Zone Alarm</a:t>
            </a:r>
          </a:p>
          <a:p>
            <a:r>
              <a:rPr lang="en-US" dirty="0"/>
              <a:t>Trend Micro Deep Security</a:t>
            </a:r>
          </a:p>
          <a:p>
            <a:endParaRPr lang="en-US" dirty="0"/>
          </a:p>
          <a:p>
            <a:pPr marL="114300" indent="0">
              <a:buNone/>
            </a:pPr>
            <a:r>
              <a:rPr lang="en-US" dirty="0"/>
              <a:t>And the previously mentioned:</a:t>
            </a:r>
          </a:p>
          <a:p>
            <a:endParaRPr lang="en-US" dirty="0"/>
          </a:p>
          <a:p>
            <a:r>
              <a:rPr lang="en-US" dirty="0" err="1"/>
              <a:t>iptables</a:t>
            </a:r>
            <a:endParaRPr lang="en-US" dirty="0"/>
          </a:p>
          <a:p>
            <a:r>
              <a:rPr lang="en-US" dirty="0"/>
              <a:t>Windows Firewall / Defender</a:t>
            </a:r>
          </a:p>
          <a:p>
            <a:r>
              <a:rPr lang="en-US" dirty="0"/>
              <a:t>macOS Firewall</a:t>
            </a:r>
          </a:p>
        </p:txBody>
      </p:sp>
    </p:spTree>
    <p:extLst>
      <p:ext uri="{BB962C8B-B14F-4D97-AF65-F5344CB8AC3E}">
        <p14:creationId xmlns:p14="http://schemas.microsoft.com/office/powerpoint/2010/main" val="581465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Access Control (NAC)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Solution to address end point security and user authentication</a:t>
            </a:r>
          </a:p>
          <a:p>
            <a:r>
              <a:rPr lang="en-US" dirty="0"/>
              <a:t>Computer wants to connect to a network but it is put in “timeout” (aka a captive portal/network/VLAN) until the computer meets security requirements</a:t>
            </a:r>
          </a:p>
          <a:p>
            <a:pPr lvl="1"/>
            <a:r>
              <a:rPr lang="en-US" dirty="0"/>
              <a:t>AV installed</a:t>
            </a:r>
          </a:p>
          <a:p>
            <a:pPr lvl="1"/>
            <a:r>
              <a:rPr lang="en-US" dirty="0"/>
              <a:t>Patches installed</a:t>
            </a:r>
          </a:p>
          <a:p>
            <a:pPr lvl="1"/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A way to handle user authentication</a:t>
            </a:r>
          </a:p>
          <a:p>
            <a:r>
              <a:rPr lang="en-US" dirty="0"/>
              <a:t>Agent based or agentless, agent is more accurate</a:t>
            </a:r>
          </a:p>
          <a:p>
            <a:endParaRPr lang="en-US" dirty="0"/>
          </a:p>
          <a:p>
            <a:r>
              <a:rPr lang="en-US" dirty="0"/>
              <a:t>$$$: Cisco ISE (Identity Services Engine), ForeScout, Aruba ClearPass, others</a:t>
            </a:r>
          </a:p>
          <a:p>
            <a:r>
              <a:rPr lang="en-US" dirty="0"/>
              <a:t>OSS: </a:t>
            </a:r>
            <a:r>
              <a:rPr lang="en-US" dirty="0" err="1"/>
              <a:t>PacketFence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6775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Access Control (NAC)</a:t>
            </a:r>
          </a:p>
        </p:txBody>
      </p:sp>
      <p:pic>
        <p:nvPicPr>
          <p:cNvPr id="4" name="Content Placeholder 3" descr="nac_overlay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553" b="-1255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316333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Access Control (NAC)</a:t>
            </a:r>
          </a:p>
        </p:txBody>
      </p:sp>
      <p:pic>
        <p:nvPicPr>
          <p:cNvPr id="4" name="Content Placeholder 3" descr="2007092617572148.5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85" r="-111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33289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Perimeter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Access Control Lists (ACLs)</a:t>
            </a:r>
          </a:p>
          <a:p>
            <a:r>
              <a:rPr lang="en-US" b="1" dirty="0"/>
              <a:t>Firewalls</a:t>
            </a:r>
          </a:p>
          <a:p>
            <a:r>
              <a:rPr lang="en-US" dirty="0"/>
              <a:t>Intrusion Detection/Prevention</a:t>
            </a:r>
          </a:p>
          <a:p>
            <a:r>
              <a:rPr lang="en-US" b="1" dirty="0"/>
              <a:t>Proxies</a:t>
            </a:r>
          </a:p>
          <a:p>
            <a:r>
              <a:rPr lang="en-US" b="1" dirty="0"/>
              <a:t>Network Access Control (NAC)</a:t>
            </a:r>
          </a:p>
          <a:p>
            <a:endParaRPr lang="en-US" dirty="0"/>
          </a:p>
          <a:p>
            <a:r>
              <a:rPr lang="en-US" b="1" dirty="0"/>
              <a:t>Bold = What we’ll cover today</a:t>
            </a:r>
          </a:p>
          <a:p>
            <a:endParaRPr lang="en-US" b="1" dirty="0"/>
          </a:p>
          <a:p>
            <a:r>
              <a:rPr lang="en-US" dirty="0"/>
              <a:t>Next week = IDS/IPS and Next Gen firewalls</a:t>
            </a:r>
          </a:p>
        </p:txBody>
      </p:sp>
    </p:spTree>
    <p:extLst>
      <p:ext uri="{BB962C8B-B14F-4D97-AF65-F5344CB8AC3E}">
        <p14:creationId xmlns:p14="http://schemas.microsoft.com/office/powerpoint/2010/main" val="15433082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network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235" r="-21235"/>
          <a:stretch>
            <a:fillRect/>
          </a:stretch>
        </p:blipFill>
        <p:spPr>
          <a:xfrm>
            <a:off x="-723230" y="274638"/>
            <a:ext cx="9724067" cy="6126162"/>
          </a:xfrm>
        </p:spPr>
      </p:pic>
    </p:spTree>
    <p:extLst>
      <p:ext uri="{BB962C8B-B14F-4D97-AF65-F5344CB8AC3E}">
        <p14:creationId xmlns:p14="http://schemas.microsoft.com/office/powerpoint/2010/main" val="33817558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omponent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68" b="-65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411913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/>
              <a:t>Sensible Firewall Policy</a:t>
            </a:r>
            <a:endParaRPr/>
          </a:p>
        </p:txBody>
      </p:sp>
      <p:sp>
        <p:nvSpPr>
          <p:cNvPr id="261" name="Google Shape;261;p3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dirty="0"/>
              <a:t>Default deny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dirty="0"/>
              <a:t>Driven by organizational policy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dirty="0"/>
              <a:t>Defined in simple terms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/>
              <a:t>Ex: Web servers allow HTTP/HTTPS to the world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/>
              <a:t>Ex: Web servers allow SSH for admin purposes from VPN</a:t>
            </a:r>
            <a:endParaRPr sz="2000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dirty="0"/>
              <a:t>Makes use of reusable objects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/>
              <a:t>Ex: HTTP and HTTPS are defined as an object called “web-ports”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/>
              <a:t>Ex: Project X’s web servers are defined as “project-x-webservers”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dirty="0"/>
              <a:t>Makes use of descriptive comments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/>
              <a:t>Ex: “This rule is to allow access from Project X’s web servers to communicate with their Database server”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53546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14BC9-6B8F-BB4A-9E06-947557BFF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Deny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71DC6-45E6-8F4B-AAB6-C394F51DA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800" dirty="0"/>
              <a:t>Without a default deny firewall rule any system on the internet with a “public” IP address (NOT an RFC1918 IP address) are </a:t>
            </a:r>
            <a:r>
              <a:rPr lang="en-US" sz="2800" b="1" dirty="0"/>
              <a:t>accessible on any port by anyone in the world</a:t>
            </a:r>
            <a:r>
              <a:rPr lang="en-US" sz="2800" dirty="0"/>
              <a:t>.</a:t>
            </a:r>
          </a:p>
          <a:p>
            <a:pPr marL="114300" indent="0">
              <a:buNone/>
            </a:pPr>
            <a:endParaRPr lang="en-US" sz="2800" dirty="0"/>
          </a:p>
          <a:p>
            <a:pPr marL="114300" indent="0">
              <a:buNone/>
            </a:pPr>
            <a:r>
              <a:rPr lang="en-US" sz="2800" dirty="0"/>
              <a:t>Significant risk to </a:t>
            </a:r>
          </a:p>
          <a:p>
            <a:pPr marL="114300" indent="0">
              <a:buNone/>
            </a:pPr>
            <a:endParaRPr lang="en-US" sz="2800" dirty="0"/>
          </a:p>
          <a:p>
            <a:r>
              <a:rPr lang="en-US" sz="2800" dirty="0"/>
              <a:t>Unpatched systems</a:t>
            </a:r>
          </a:p>
          <a:p>
            <a:r>
              <a:rPr lang="en-US" sz="2800" dirty="0"/>
              <a:t>Open administrative ports</a:t>
            </a:r>
          </a:p>
        </p:txBody>
      </p:sp>
    </p:spTree>
    <p:extLst>
      <p:ext uri="{BB962C8B-B14F-4D97-AF65-F5344CB8AC3E}">
        <p14:creationId xmlns:p14="http://schemas.microsoft.com/office/powerpoint/2010/main" val="31349479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/>
              <a:t>Default Deny</a:t>
            </a:r>
            <a:endParaRPr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ECD9E2-B051-9A43-A1F8-C5DA1E1F9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3" name="Google Shape;23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33292"/>
            <a:ext cx="9144000" cy="37914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60619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/>
              <a:t>Default Deny</a:t>
            </a:r>
            <a:endParaRPr/>
          </a:p>
        </p:txBody>
      </p:sp>
      <p:sp>
        <p:nvSpPr>
          <p:cNvPr id="239" name="Google Shape;239;p2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/>
              <a:t>Significantly reduces risk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/>
              <a:t>Helps prevent spreading of botnets/worms</a:t>
            </a:r>
            <a:endParaRPr/>
          </a:p>
        </p:txBody>
      </p:sp>
      <p:pic>
        <p:nvPicPr>
          <p:cNvPr id="240" name="Google Shape;24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2550484"/>
            <a:ext cx="4076283" cy="212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03302" y="3002075"/>
            <a:ext cx="4205919" cy="3168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200" y="4769495"/>
            <a:ext cx="4076283" cy="1936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3919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/>
              <a:t>Default Deny</a:t>
            </a:r>
            <a:endParaRPr/>
          </a:p>
        </p:txBody>
      </p:sp>
      <p:sp>
        <p:nvSpPr>
          <p:cNvPr id="248" name="Google Shape;248;p2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dirty="0"/>
              <a:t>Hosts that do not need to accept inbound connections are protected by the default deny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/>
              <a:t>User desktops, printers, IoT</a:t>
            </a:r>
            <a:endParaRPr dirty="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dirty="0"/>
              <a:t>Host that need to accept inbound connections from the outside world can with an allow rule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/>
              <a:t>Web/mail/SSH servers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/>
              <a:t>"Easy” process to request exemptions for these</a:t>
            </a:r>
            <a:endParaRPr dirty="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endParaRPr sz="24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1305569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D32EC-0B81-A247-B1D5-781B0A82C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1B2B5-80FA-4244-86DA-1F3F2CE34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268" name="Google Shape;26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089" y="1263722"/>
            <a:ext cx="9149090" cy="43870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96505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DABB7-7A38-694B-AC89-128DA4070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Sensible Rule/Object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390C6-5336-C74C-8134-68AF6FB23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To keep rulesets manageable</a:t>
            </a:r>
          </a:p>
          <a:p>
            <a:pPr lvl="1"/>
            <a:r>
              <a:rPr lang="en-US" sz="3000" dirty="0"/>
              <a:t>Use objects/objects groups where possible</a:t>
            </a:r>
          </a:p>
          <a:p>
            <a:pPr lvl="1"/>
            <a:r>
              <a:rPr lang="en-US" sz="3000" dirty="0"/>
              <a:t>Combine rules where possible</a:t>
            </a:r>
          </a:p>
          <a:p>
            <a:pPr lvl="1"/>
            <a:endParaRPr lang="en-US" sz="3000" dirty="0"/>
          </a:p>
          <a:p>
            <a:r>
              <a:rPr lang="en-US" sz="3200" dirty="0"/>
              <a:t>Good network/IP management/planning is </a:t>
            </a:r>
            <a:r>
              <a:rPr lang="en-US" sz="3200" b="1" i="1" dirty="0"/>
              <a:t>really</a:t>
            </a:r>
            <a:r>
              <a:rPr lang="en-US" sz="3200" dirty="0"/>
              <a:t> helpful here</a:t>
            </a:r>
          </a:p>
        </p:txBody>
      </p:sp>
    </p:spTree>
    <p:extLst>
      <p:ext uri="{BB962C8B-B14F-4D97-AF65-F5344CB8AC3E}">
        <p14:creationId xmlns:p14="http://schemas.microsoft.com/office/powerpoint/2010/main" val="5053479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DB492-D70B-2A41-9312-0919C19BF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Clients to DB server (10.20.0.2)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2DF21-019F-8641-A8ED-DDE0EBAD0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71500" indent="-457200">
              <a:buFont typeface="+mj-lt"/>
              <a:buAutoNum type="arabicPeriod"/>
            </a:pPr>
            <a:r>
              <a:rPr lang="en-US" dirty="0"/>
              <a:t>Source: 10.1.1.2 to </a:t>
            </a:r>
            <a:r>
              <a:rPr lang="en-US" dirty="0" err="1"/>
              <a:t>Dest</a:t>
            </a:r>
            <a:r>
              <a:rPr lang="en-US" dirty="0"/>
              <a:t>: 10.20.0.2 port 3306</a:t>
            </a:r>
          </a:p>
          <a:p>
            <a:pPr marL="571500" indent="-457200">
              <a:buFont typeface="+mj-lt"/>
              <a:buAutoNum type="arabicPeriod"/>
            </a:pPr>
            <a:r>
              <a:rPr lang="en-US" dirty="0"/>
              <a:t>Source: 10.1.1.3 to </a:t>
            </a:r>
            <a:r>
              <a:rPr lang="en-US" dirty="0" err="1"/>
              <a:t>Dest</a:t>
            </a:r>
            <a:r>
              <a:rPr lang="en-US" dirty="0"/>
              <a:t>: 10.20.0.2 port 3306</a:t>
            </a:r>
          </a:p>
          <a:p>
            <a:pPr marL="571500" indent="-457200">
              <a:buFont typeface="+mj-lt"/>
              <a:buAutoNum type="arabicPeriod"/>
            </a:pPr>
            <a:r>
              <a:rPr lang="en-US" dirty="0"/>
              <a:t>Source: 10.1.1.4 to </a:t>
            </a:r>
            <a:r>
              <a:rPr lang="en-US" dirty="0" err="1"/>
              <a:t>Dest</a:t>
            </a:r>
            <a:r>
              <a:rPr lang="en-US" dirty="0"/>
              <a:t>: 10.20.0.2 port 3306</a:t>
            </a:r>
          </a:p>
          <a:p>
            <a:pPr marL="571500" indent="-457200">
              <a:buFont typeface="+mj-lt"/>
              <a:buAutoNum type="arabicPeriod"/>
            </a:pPr>
            <a:r>
              <a:rPr lang="en-US" dirty="0"/>
              <a:t>Source: 10.1.1.5 to </a:t>
            </a:r>
            <a:r>
              <a:rPr lang="en-US" dirty="0" err="1"/>
              <a:t>Dest</a:t>
            </a:r>
            <a:r>
              <a:rPr lang="en-US" dirty="0"/>
              <a:t>: 10.20.0.2 port 3306</a:t>
            </a:r>
          </a:p>
          <a:p>
            <a:pPr marL="571500" indent="-457200">
              <a:buFont typeface="+mj-lt"/>
              <a:buAutoNum type="arabicPeriod"/>
            </a:pPr>
            <a:r>
              <a:rPr lang="en-US" dirty="0"/>
              <a:t>Source: 10.1.2.10 to </a:t>
            </a:r>
            <a:r>
              <a:rPr lang="en-US" dirty="0" err="1"/>
              <a:t>Dest</a:t>
            </a:r>
            <a:r>
              <a:rPr lang="en-US" dirty="0"/>
              <a:t>: 10.20.0.2 port 3306</a:t>
            </a:r>
          </a:p>
          <a:p>
            <a:pPr marL="571500" indent="-457200">
              <a:buFont typeface="+mj-lt"/>
              <a:buAutoNum type="arabicPeriod"/>
            </a:pPr>
            <a:r>
              <a:rPr lang="en-US" dirty="0"/>
              <a:t>Source: 10.1.2.3 to </a:t>
            </a:r>
            <a:r>
              <a:rPr lang="en-US" dirty="0" err="1"/>
              <a:t>Dest</a:t>
            </a:r>
            <a:r>
              <a:rPr lang="en-US" dirty="0"/>
              <a:t>: 10.20.0.2 port 3306</a:t>
            </a:r>
          </a:p>
          <a:p>
            <a:pPr marL="114300" indent="0" algn="ctr">
              <a:buNone/>
            </a:pPr>
            <a:r>
              <a:rPr lang="en-US" b="1" dirty="0"/>
              <a:t>vs</a:t>
            </a:r>
          </a:p>
          <a:p>
            <a:pPr marL="114300" indent="0">
              <a:buNone/>
            </a:pPr>
            <a:r>
              <a:rPr lang="en-US" dirty="0"/>
              <a:t>Source: 10.1.1.2, 10.1.1.3, 10.1.1.4, 10.1.1.5, 10.1.2.10, 10.1.2.3</a:t>
            </a:r>
          </a:p>
          <a:p>
            <a:pPr marL="114300" indent="0">
              <a:buNone/>
            </a:pPr>
            <a:r>
              <a:rPr lang="en-US" dirty="0" err="1"/>
              <a:t>Dest</a:t>
            </a:r>
            <a:r>
              <a:rPr lang="en-US" dirty="0"/>
              <a:t>: 10.20.0.2 </a:t>
            </a:r>
          </a:p>
          <a:p>
            <a:pPr marL="114300" indent="0">
              <a:buNone/>
            </a:pPr>
            <a:r>
              <a:rPr lang="en-US" dirty="0"/>
              <a:t>Port: 3306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b="1" dirty="0"/>
              <a:t>Imagine you are migrating to a new DB server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413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 Lists (ACLs)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Specifically - network access control lists</a:t>
            </a:r>
          </a:p>
          <a:p>
            <a:r>
              <a:rPr lang="en-US" dirty="0"/>
              <a:t>These traditionally live in routers and switches</a:t>
            </a:r>
          </a:p>
          <a:p>
            <a:r>
              <a:rPr lang="en-US" dirty="0"/>
              <a:t>Rules applied to IP addresses and ports</a:t>
            </a:r>
          </a:p>
          <a:p>
            <a:r>
              <a:rPr lang="en-US" dirty="0"/>
              <a:t>Layer 3</a:t>
            </a:r>
          </a:p>
          <a:p>
            <a:r>
              <a:rPr lang="en-US" dirty="0"/>
              <a:t>Similar to firewall rules, but simpler</a:t>
            </a:r>
          </a:p>
        </p:txBody>
      </p:sp>
    </p:spTree>
    <p:extLst>
      <p:ext uri="{BB962C8B-B14F-4D97-AF65-F5344CB8AC3E}">
        <p14:creationId xmlns:p14="http://schemas.microsoft.com/office/powerpoint/2010/main" val="13977143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DB492-D70B-2A41-9312-0919C19BF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Clients to DB server (</a:t>
            </a:r>
            <a:r>
              <a:rPr lang="en-US" strike="sngStrike" dirty="0"/>
              <a:t>10.20.0.2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2DF21-019F-8641-A8ED-DDE0EBAD0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71500" indent="-457200">
              <a:buFont typeface="+mj-lt"/>
              <a:buAutoNum type="arabicPeriod"/>
            </a:pPr>
            <a:r>
              <a:rPr lang="en-US" dirty="0"/>
              <a:t>Source: 10.1.1.2 to </a:t>
            </a:r>
            <a:r>
              <a:rPr lang="en-US" dirty="0" err="1"/>
              <a:t>Dest</a:t>
            </a:r>
            <a:r>
              <a:rPr lang="en-US" dirty="0"/>
              <a:t>: </a:t>
            </a:r>
            <a:r>
              <a:rPr lang="en-US" strike="sngStrike" dirty="0"/>
              <a:t>10.20.0.2 </a:t>
            </a:r>
            <a:r>
              <a:rPr lang="en-US" dirty="0"/>
              <a:t>port 3306 </a:t>
            </a:r>
            <a:r>
              <a:rPr lang="en-US" b="1" dirty="0"/>
              <a:t>10.20.10.2</a:t>
            </a:r>
          </a:p>
          <a:p>
            <a:pPr marL="571500" indent="-457200">
              <a:buFont typeface="+mj-lt"/>
              <a:buAutoNum type="arabicPeriod"/>
            </a:pPr>
            <a:r>
              <a:rPr lang="en-US" dirty="0"/>
              <a:t>Source: 10.1.1.3 to </a:t>
            </a:r>
            <a:r>
              <a:rPr lang="en-US" dirty="0" err="1"/>
              <a:t>Dest</a:t>
            </a:r>
            <a:r>
              <a:rPr lang="en-US" dirty="0"/>
              <a:t>: </a:t>
            </a:r>
            <a:r>
              <a:rPr lang="en-US" strike="sngStrike" dirty="0"/>
              <a:t>10.20.0.2 </a:t>
            </a:r>
            <a:r>
              <a:rPr lang="en-US" dirty="0"/>
              <a:t>port 3306 </a:t>
            </a:r>
            <a:r>
              <a:rPr lang="en-US" b="1" dirty="0"/>
              <a:t>10.20.10.2</a:t>
            </a:r>
            <a:endParaRPr lang="en-US" dirty="0"/>
          </a:p>
          <a:p>
            <a:pPr marL="571500" indent="-457200">
              <a:buFont typeface="+mj-lt"/>
              <a:buAutoNum type="arabicPeriod"/>
            </a:pPr>
            <a:r>
              <a:rPr lang="en-US" dirty="0"/>
              <a:t>Source: 10.1.1.4 to </a:t>
            </a:r>
            <a:r>
              <a:rPr lang="en-US" dirty="0" err="1"/>
              <a:t>Dest</a:t>
            </a:r>
            <a:r>
              <a:rPr lang="en-US" dirty="0"/>
              <a:t>: </a:t>
            </a:r>
            <a:r>
              <a:rPr lang="en-US" strike="sngStrike" dirty="0"/>
              <a:t>10.20.0.2 </a:t>
            </a:r>
            <a:r>
              <a:rPr lang="en-US" dirty="0"/>
              <a:t>port 3306 </a:t>
            </a:r>
            <a:r>
              <a:rPr lang="en-US" b="1" dirty="0"/>
              <a:t>10.20.10.2</a:t>
            </a:r>
            <a:endParaRPr lang="en-US" dirty="0"/>
          </a:p>
          <a:p>
            <a:pPr marL="571500" indent="-457200">
              <a:buFont typeface="+mj-lt"/>
              <a:buAutoNum type="arabicPeriod"/>
            </a:pPr>
            <a:r>
              <a:rPr lang="en-US" dirty="0"/>
              <a:t>Source: 10.1.1.5 to </a:t>
            </a:r>
            <a:r>
              <a:rPr lang="en-US" dirty="0" err="1"/>
              <a:t>Dest</a:t>
            </a:r>
            <a:r>
              <a:rPr lang="en-US" dirty="0"/>
              <a:t>: </a:t>
            </a:r>
            <a:r>
              <a:rPr lang="en-US" strike="sngStrike" dirty="0"/>
              <a:t>10.20.0.2 </a:t>
            </a:r>
            <a:r>
              <a:rPr lang="en-US" dirty="0"/>
              <a:t>port 3306 </a:t>
            </a:r>
            <a:r>
              <a:rPr lang="en-US" b="1" dirty="0"/>
              <a:t>10.20.10.2</a:t>
            </a:r>
            <a:endParaRPr lang="en-US" dirty="0"/>
          </a:p>
          <a:p>
            <a:pPr marL="571500" indent="-457200">
              <a:buFont typeface="+mj-lt"/>
              <a:buAutoNum type="arabicPeriod"/>
            </a:pPr>
            <a:r>
              <a:rPr lang="en-US" dirty="0"/>
              <a:t>Source: 10.1.2.10 to </a:t>
            </a:r>
            <a:r>
              <a:rPr lang="en-US" dirty="0" err="1"/>
              <a:t>Dest</a:t>
            </a:r>
            <a:r>
              <a:rPr lang="en-US" dirty="0"/>
              <a:t>: </a:t>
            </a:r>
            <a:r>
              <a:rPr lang="en-US" strike="sngStrike" dirty="0"/>
              <a:t>10.20.0.2 </a:t>
            </a:r>
            <a:r>
              <a:rPr lang="en-US" dirty="0"/>
              <a:t>port 3306 </a:t>
            </a:r>
            <a:r>
              <a:rPr lang="en-US" b="1" dirty="0"/>
              <a:t>10.20.10.2</a:t>
            </a:r>
            <a:endParaRPr lang="en-US" dirty="0"/>
          </a:p>
          <a:p>
            <a:pPr marL="571500" indent="-457200">
              <a:buFont typeface="+mj-lt"/>
              <a:buAutoNum type="arabicPeriod"/>
            </a:pPr>
            <a:r>
              <a:rPr lang="en-US" dirty="0"/>
              <a:t>Source: 10.1.2.3 to </a:t>
            </a:r>
            <a:r>
              <a:rPr lang="en-US" dirty="0" err="1"/>
              <a:t>Dest</a:t>
            </a:r>
            <a:r>
              <a:rPr lang="en-US" dirty="0"/>
              <a:t>: </a:t>
            </a:r>
            <a:r>
              <a:rPr lang="en-US" strike="sngStrike" dirty="0"/>
              <a:t>10.20.0.2 </a:t>
            </a:r>
            <a:r>
              <a:rPr lang="en-US" dirty="0"/>
              <a:t>port 3306 </a:t>
            </a:r>
            <a:r>
              <a:rPr lang="en-US" b="1" dirty="0"/>
              <a:t>10.20.10.2</a:t>
            </a:r>
            <a:endParaRPr lang="en-US" dirty="0"/>
          </a:p>
          <a:p>
            <a:pPr marL="114300" indent="0" algn="ctr">
              <a:buNone/>
            </a:pPr>
            <a:r>
              <a:rPr lang="en-US" b="1" dirty="0"/>
              <a:t>vs</a:t>
            </a:r>
          </a:p>
          <a:p>
            <a:pPr marL="114300" indent="0">
              <a:buNone/>
            </a:pPr>
            <a:r>
              <a:rPr lang="en-US" dirty="0"/>
              <a:t>Source: 10.1.1.2, 10.1.1.3, 10.1.1.4, 10.1.1.5, 10.1.2.10, 10.1.2.3</a:t>
            </a:r>
          </a:p>
          <a:p>
            <a:pPr marL="114300" indent="0">
              <a:buNone/>
            </a:pPr>
            <a:r>
              <a:rPr lang="en-US" dirty="0" err="1"/>
              <a:t>Dest</a:t>
            </a:r>
            <a:r>
              <a:rPr lang="en-US" dirty="0"/>
              <a:t>: </a:t>
            </a:r>
            <a:r>
              <a:rPr lang="en-US" strike="sngStrike" dirty="0"/>
              <a:t>10.20.0.2 </a:t>
            </a:r>
            <a:r>
              <a:rPr lang="en-US" dirty="0"/>
              <a:t> </a:t>
            </a:r>
            <a:r>
              <a:rPr lang="en-US" b="1" dirty="0"/>
              <a:t>10.20.10.2</a:t>
            </a:r>
            <a:endParaRPr lang="en-US" dirty="0"/>
          </a:p>
          <a:p>
            <a:pPr marL="114300" indent="0">
              <a:buNone/>
            </a:pPr>
            <a:r>
              <a:rPr lang="en-US" dirty="0"/>
              <a:t>Port: 3306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b="1" dirty="0"/>
              <a:t>Imagine you are adding a new DB server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43B774-CE7C-7B47-A0ED-2AEBE3BC178A}"/>
              </a:ext>
            </a:extLst>
          </p:cNvPr>
          <p:cNvSpPr txBox="1"/>
          <p:nvPr/>
        </p:nvSpPr>
        <p:spPr>
          <a:xfrm>
            <a:off x="5807676" y="272534"/>
            <a:ext cx="2100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10.20.10.2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4818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DB492-D70B-2A41-9312-0919C19BF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Clients to DB servers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2DF21-019F-8641-A8ED-DDE0EBAD0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71500" indent="-457200">
              <a:buFont typeface="+mj-lt"/>
              <a:buAutoNum type="arabicPeriod"/>
            </a:pPr>
            <a:r>
              <a:rPr lang="en-US" dirty="0"/>
              <a:t>Source: 10.1.1.2 to </a:t>
            </a:r>
            <a:r>
              <a:rPr lang="en-US" dirty="0" err="1"/>
              <a:t>Dest</a:t>
            </a:r>
            <a:r>
              <a:rPr lang="en-US" dirty="0"/>
              <a:t>: 10.20.10.2 port 3306</a:t>
            </a:r>
          </a:p>
          <a:p>
            <a:pPr marL="571500" indent="-457200">
              <a:buFont typeface="+mj-lt"/>
              <a:buAutoNum type="arabicPeriod"/>
            </a:pPr>
            <a:r>
              <a:rPr lang="en-US" dirty="0"/>
              <a:t>Source: 10.1.1.3 to </a:t>
            </a:r>
            <a:r>
              <a:rPr lang="en-US" dirty="0" err="1"/>
              <a:t>Dest</a:t>
            </a:r>
            <a:r>
              <a:rPr lang="en-US" dirty="0"/>
              <a:t>: 10.20.10.2 port 3306</a:t>
            </a:r>
          </a:p>
          <a:p>
            <a:pPr marL="571500" indent="-457200">
              <a:buFont typeface="+mj-lt"/>
              <a:buAutoNum type="arabicPeriod"/>
            </a:pPr>
            <a:r>
              <a:rPr lang="en-US" dirty="0"/>
              <a:t>Source: 10.1.1.4 to </a:t>
            </a:r>
            <a:r>
              <a:rPr lang="en-US" dirty="0" err="1"/>
              <a:t>Dest</a:t>
            </a:r>
            <a:r>
              <a:rPr lang="en-US" dirty="0"/>
              <a:t>: 10.20.10.2 port 3306</a:t>
            </a:r>
          </a:p>
          <a:p>
            <a:pPr marL="571500" indent="-457200">
              <a:buFont typeface="+mj-lt"/>
              <a:buAutoNum type="arabicPeriod"/>
            </a:pPr>
            <a:r>
              <a:rPr lang="en-US" dirty="0"/>
              <a:t>Source: 10.1.1.5 to </a:t>
            </a:r>
            <a:r>
              <a:rPr lang="en-US" dirty="0" err="1"/>
              <a:t>Dest</a:t>
            </a:r>
            <a:r>
              <a:rPr lang="en-US" dirty="0"/>
              <a:t>: 10.20.10.2 port 3306</a:t>
            </a:r>
          </a:p>
          <a:p>
            <a:pPr marL="571500" indent="-457200">
              <a:buFont typeface="+mj-lt"/>
              <a:buAutoNum type="arabicPeriod"/>
            </a:pPr>
            <a:r>
              <a:rPr lang="en-US" dirty="0"/>
              <a:t>Source: 10.1.2.10 to </a:t>
            </a:r>
            <a:r>
              <a:rPr lang="en-US" dirty="0" err="1"/>
              <a:t>Dest</a:t>
            </a:r>
            <a:r>
              <a:rPr lang="en-US" dirty="0"/>
              <a:t>: 10.20.10.2 port 3306</a:t>
            </a:r>
          </a:p>
          <a:p>
            <a:pPr marL="571500" indent="-457200">
              <a:buFont typeface="+mj-lt"/>
              <a:buAutoNum type="arabicPeriod"/>
            </a:pPr>
            <a:r>
              <a:rPr lang="en-US" dirty="0"/>
              <a:t>Source: 10.1.2.3 to </a:t>
            </a:r>
            <a:r>
              <a:rPr lang="en-US" dirty="0" err="1"/>
              <a:t>Dest</a:t>
            </a:r>
            <a:r>
              <a:rPr lang="en-US" dirty="0"/>
              <a:t>: 10.20.10.2 port 3306</a:t>
            </a:r>
          </a:p>
          <a:p>
            <a:pPr marL="114300" indent="0" algn="ctr">
              <a:buNone/>
            </a:pPr>
            <a:r>
              <a:rPr lang="en-US" b="1" dirty="0"/>
              <a:t>vs</a:t>
            </a:r>
          </a:p>
          <a:p>
            <a:pPr marL="114300" indent="0">
              <a:buNone/>
            </a:pPr>
            <a:r>
              <a:rPr lang="en-US" dirty="0"/>
              <a:t>Source: 10.1.1.2, 10.1.1.3, 10.1.1.4, 10.1.1.5, 10.1.2.10, 10.1.2.3</a:t>
            </a:r>
          </a:p>
          <a:p>
            <a:pPr marL="114300" indent="0">
              <a:buNone/>
            </a:pPr>
            <a:r>
              <a:rPr lang="en-US" dirty="0" err="1"/>
              <a:t>Dest</a:t>
            </a:r>
            <a:r>
              <a:rPr lang="en-US" dirty="0"/>
              <a:t>: 10.20.10.2, 10.20.10.3 </a:t>
            </a:r>
          </a:p>
          <a:p>
            <a:pPr marL="114300" indent="0">
              <a:buNone/>
            </a:pPr>
            <a:r>
              <a:rPr lang="en-US" dirty="0"/>
              <a:t>Port 3306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b="1" dirty="0"/>
              <a:t>Imagine you are adding yet another new DB server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3C4360-BC19-A842-87A3-B0F4AB25862A}"/>
              </a:ext>
            </a:extLst>
          </p:cNvPr>
          <p:cNvSpPr txBox="1"/>
          <p:nvPr/>
        </p:nvSpPr>
        <p:spPr>
          <a:xfrm>
            <a:off x="6722076" y="1896929"/>
            <a:ext cx="16187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X2 for each rule to add new server at 10.20.10.3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Now 12 rules</a:t>
            </a:r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6E758153-6145-B34A-868D-5D77CDF0D430}"/>
              </a:ext>
            </a:extLst>
          </p:cNvPr>
          <p:cNvSpPr/>
          <p:nvPr/>
        </p:nvSpPr>
        <p:spPr>
          <a:xfrm>
            <a:off x="6413157" y="1742303"/>
            <a:ext cx="308919" cy="2063578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564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823F0-A9E6-614A-8BBE-5BCEB0E23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EC883-80AF-C34A-9FF6-9241F39EF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b="1" dirty="0"/>
              <a:t>web-servers</a:t>
            </a:r>
            <a:r>
              <a:rPr lang="en-US" dirty="0"/>
              <a:t>” with list: 10.1.1.2, 10.1.1.3, 10.1.1.4, 10.1.1.5, 10.1.2.10, 10.1.2.3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“</a:t>
            </a:r>
            <a:r>
              <a:rPr lang="en-US" b="1" dirty="0" err="1"/>
              <a:t>db</a:t>
            </a:r>
            <a:r>
              <a:rPr lang="en-US" b="1" dirty="0"/>
              <a:t>-servers</a:t>
            </a:r>
            <a:r>
              <a:rPr lang="en-US" dirty="0"/>
              <a:t>” with list: 10.20.10.2, 10.20.10.3, 10.20.10.4</a:t>
            </a:r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b="1" dirty="0" err="1"/>
              <a:t>mgmt</a:t>
            </a:r>
            <a:r>
              <a:rPr lang="en-US" b="1" dirty="0"/>
              <a:t>-servers</a:t>
            </a:r>
            <a:r>
              <a:rPr lang="en-US" dirty="0"/>
              <a:t>” with list 10.0.0.2</a:t>
            </a:r>
          </a:p>
        </p:txBody>
      </p:sp>
    </p:spTree>
    <p:extLst>
      <p:ext uri="{BB962C8B-B14F-4D97-AF65-F5344CB8AC3E}">
        <p14:creationId xmlns:p14="http://schemas.microsoft.com/office/powerpoint/2010/main" val="8460268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23285-DC5A-EE46-8EFD-633E27733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to DB servers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EC5CA-0201-1E4F-ABFB-9E060F7B4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18 x rules like “Source: 10.1.1.2 to </a:t>
            </a:r>
            <a:r>
              <a:rPr lang="en-US" dirty="0" err="1"/>
              <a:t>Dest</a:t>
            </a:r>
            <a:r>
              <a:rPr lang="en-US" dirty="0"/>
              <a:t>: 10.20.10.2 port 3306”</a:t>
            </a:r>
          </a:p>
          <a:p>
            <a:pPr marL="114300" indent="0">
              <a:buNone/>
            </a:pPr>
            <a:endParaRPr lang="en-US" dirty="0"/>
          </a:p>
          <a:p>
            <a:pPr marL="114300" indent="0" algn="ctr">
              <a:buNone/>
            </a:pPr>
            <a:r>
              <a:rPr lang="en-US" b="1" dirty="0"/>
              <a:t>vs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Source: </a:t>
            </a:r>
            <a:r>
              <a:rPr lang="en-US" b="1" dirty="0"/>
              <a:t>web-servers</a:t>
            </a:r>
          </a:p>
          <a:p>
            <a:pPr marL="114300" indent="0">
              <a:buNone/>
            </a:pPr>
            <a:r>
              <a:rPr lang="en-US" dirty="0" err="1"/>
              <a:t>Dest</a:t>
            </a:r>
            <a:r>
              <a:rPr lang="en-US" dirty="0"/>
              <a:t>: </a:t>
            </a:r>
            <a:r>
              <a:rPr lang="en-US" b="1" dirty="0" err="1"/>
              <a:t>db</a:t>
            </a:r>
            <a:r>
              <a:rPr lang="en-US" b="1" dirty="0"/>
              <a:t>-servers </a:t>
            </a:r>
          </a:p>
          <a:p>
            <a:pPr marL="114300" indent="0">
              <a:buNone/>
            </a:pPr>
            <a:r>
              <a:rPr lang="en-US" dirty="0"/>
              <a:t>Port: 3306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b="1" dirty="0"/>
              <a:t>Imagine you are adding management via SSH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1222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E49AD-BC2D-4E44-8084-DC0D90C8F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 to DB and Web Servers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F3760-87CF-BE48-9AEA-E6EB0F6F2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9 x rules like “Source: 10.0.0.2 to </a:t>
            </a:r>
            <a:r>
              <a:rPr lang="en-US" dirty="0" err="1"/>
              <a:t>Dest</a:t>
            </a:r>
            <a:r>
              <a:rPr lang="en-US" dirty="0"/>
              <a:t>: 10.1.1.2 port 22”</a:t>
            </a:r>
          </a:p>
          <a:p>
            <a:pPr lvl="1"/>
            <a:r>
              <a:rPr lang="en-US" dirty="0"/>
              <a:t>(6 web servers + 3 DB servers)</a:t>
            </a:r>
          </a:p>
          <a:p>
            <a:endParaRPr lang="en-US" dirty="0"/>
          </a:p>
          <a:p>
            <a:pPr marL="114300" indent="0" algn="ctr">
              <a:buNone/>
            </a:pPr>
            <a:r>
              <a:rPr lang="en-US" b="1" dirty="0"/>
              <a:t>vs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Source: </a:t>
            </a:r>
            <a:r>
              <a:rPr lang="en-US" b="1" dirty="0" err="1"/>
              <a:t>mgmt</a:t>
            </a:r>
            <a:r>
              <a:rPr lang="en-US" b="1" dirty="0"/>
              <a:t>-servers</a:t>
            </a:r>
          </a:p>
          <a:p>
            <a:pPr marL="114300" indent="0">
              <a:buNone/>
            </a:pPr>
            <a:r>
              <a:rPr lang="en-US" dirty="0" err="1"/>
              <a:t>Dest</a:t>
            </a:r>
            <a:r>
              <a:rPr lang="en-US" dirty="0"/>
              <a:t>: </a:t>
            </a:r>
            <a:r>
              <a:rPr lang="en-US" b="1" dirty="0"/>
              <a:t>web-servers, </a:t>
            </a:r>
            <a:r>
              <a:rPr lang="en-US" b="1" dirty="0" err="1"/>
              <a:t>db</a:t>
            </a:r>
            <a:r>
              <a:rPr lang="en-US" b="1" dirty="0"/>
              <a:t>-servers </a:t>
            </a:r>
          </a:p>
          <a:p>
            <a:pPr marL="114300" indent="0">
              <a:buNone/>
            </a:pPr>
            <a:r>
              <a:rPr lang="en-US" dirty="0"/>
              <a:t>Port: 22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16292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64F0B-9C04-9046-A794-C4CEC7024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But </a:t>
            </a:r>
            <a:r>
              <a:rPr lang="en-US" sz="3600" b="1" dirty="0" err="1">
                <a:solidFill>
                  <a:schemeClr val="tx1"/>
                </a:solidFill>
              </a:rPr>
              <a:t>mgmt</a:t>
            </a:r>
            <a:r>
              <a:rPr lang="en-US" sz="3600" b="1" dirty="0">
                <a:solidFill>
                  <a:schemeClr val="tx1"/>
                </a:solidFill>
              </a:rPr>
              <a:t>-servers</a:t>
            </a:r>
            <a:r>
              <a:rPr lang="en-US" sz="3600" dirty="0"/>
              <a:t> only has one host!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A29F3-E74E-2D41-BFEC-D40ADB20E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So did the DB servers when we started…  </a:t>
            </a:r>
            <a:r>
              <a:rPr lang="en-US" sz="3200" dirty="0">
                <a:sym typeface="Wingdings" pitchFamily="2" charset="2"/>
              </a:rPr>
              <a:t> </a:t>
            </a:r>
          </a:p>
          <a:p>
            <a:r>
              <a:rPr lang="en-US" sz="3200" dirty="0">
                <a:sym typeface="Wingdings" pitchFamily="2" charset="2"/>
              </a:rPr>
              <a:t>Plan for the long term</a:t>
            </a:r>
          </a:p>
          <a:p>
            <a:pPr lvl="1"/>
            <a:r>
              <a:rPr lang="en-US" sz="2800" dirty="0">
                <a:sym typeface="Wingdings" pitchFamily="2" charset="2"/>
              </a:rPr>
              <a:t>Adding high availability, redundancy, </a:t>
            </a:r>
            <a:r>
              <a:rPr lang="en-US" sz="2800" dirty="0" err="1">
                <a:sym typeface="Wingdings" pitchFamily="2" charset="2"/>
              </a:rPr>
              <a:t>etc</a:t>
            </a:r>
            <a:r>
              <a:rPr lang="en-US" sz="2800" dirty="0">
                <a:sym typeface="Wingdings" pitchFamily="2" charset="2"/>
              </a:rPr>
              <a:t>….</a:t>
            </a:r>
          </a:p>
          <a:p>
            <a:r>
              <a:rPr lang="en-US" sz="3200" dirty="0">
                <a:sym typeface="Wingdings" pitchFamily="2" charset="2"/>
              </a:rPr>
              <a:t>This also provides better readability of rules</a:t>
            </a:r>
          </a:p>
          <a:p>
            <a:pPr lvl="1"/>
            <a:r>
              <a:rPr lang="en-US" sz="3200" dirty="0">
                <a:sym typeface="Wingdings" pitchFamily="2" charset="2"/>
              </a:rPr>
              <a:t>“What’s 10.0.0.2?”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5345730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b="1"/>
              <a:t>Requesting Firewall Rules</a:t>
            </a:r>
            <a:endParaRPr/>
          </a:p>
        </p:txBody>
      </p:sp>
      <p:pic>
        <p:nvPicPr>
          <p:cNvPr id="255" name="Google Shape;25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3610" y="1186978"/>
            <a:ext cx="5203050" cy="52138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127261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D7FAB-7AFC-2E43-8BFA-F0A130E11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Separation of Duties</a:t>
            </a:r>
          </a:p>
        </p:txBody>
      </p:sp>
      <p:sp>
        <p:nvSpPr>
          <p:cNvPr id="4" name="Google Shape;274;p33">
            <a:extLst>
              <a:ext uri="{FF2B5EF4-FFF2-40B4-BE49-F238E27FC236}">
                <a16:creationId xmlns:a16="http://schemas.microsoft.com/office/drawing/2014/main" id="{715EF383-8F59-F74D-9404-1B0217CCA40F}"/>
              </a:ext>
            </a:extLst>
          </p:cNvPr>
          <p:cNvSpPr txBox="1">
            <a:spLocks/>
          </p:cNvSpPr>
          <p:nvPr/>
        </p:nvSpPr>
        <p:spPr>
          <a:xfrm>
            <a:off x="1375263" y="2269151"/>
            <a:ext cx="1532716" cy="279761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42900" algn="ctr">
              <a:spcBef>
                <a:spcPts val="0"/>
              </a:spcBef>
              <a:buClr>
                <a:srgbClr val="000000"/>
              </a:buClr>
              <a:buSzPts val="2400"/>
              <a:buFont typeface="Arial" pitchFamily="34" charset="0"/>
              <a:buNone/>
            </a:pPr>
            <a:r>
              <a:rPr lang="en-US" sz="2400" b="1" dirty="0"/>
              <a:t>Requestor</a:t>
            </a:r>
            <a:endParaRPr lang="en-US" dirty="0"/>
          </a:p>
          <a:p>
            <a:pPr indent="-342900" algn="ctr">
              <a:spcBef>
                <a:spcPts val="320"/>
              </a:spcBef>
              <a:buClr>
                <a:srgbClr val="000000"/>
              </a:buClr>
              <a:buSzPts val="1600"/>
              <a:buFont typeface="Arial" pitchFamily="34" charset="0"/>
              <a:buNone/>
            </a:pPr>
            <a:endParaRPr lang="en-US" dirty="0"/>
          </a:p>
          <a:p>
            <a:pPr indent="-342900" algn="ctr">
              <a:spcBef>
                <a:spcPts val="320"/>
              </a:spcBef>
              <a:buClr>
                <a:srgbClr val="000000"/>
              </a:buClr>
              <a:buSzPts val="1600"/>
              <a:buFont typeface="Arial" pitchFamily="34" charset="0"/>
              <a:buNone/>
            </a:pPr>
            <a:r>
              <a:rPr lang="en-US" dirty="0"/>
              <a:t>Sysadmin</a:t>
            </a:r>
          </a:p>
        </p:txBody>
      </p:sp>
      <p:cxnSp>
        <p:nvCxnSpPr>
          <p:cNvPr id="5" name="Google Shape;275;p33">
            <a:extLst>
              <a:ext uri="{FF2B5EF4-FFF2-40B4-BE49-F238E27FC236}">
                <a16:creationId xmlns:a16="http://schemas.microsoft.com/office/drawing/2014/main" id="{46802C6A-472D-564E-A2FB-DFFA4741D2AA}"/>
              </a:ext>
            </a:extLst>
          </p:cNvPr>
          <p:cNvCxnSpPr/>
          <p:nvPr/>
        </p:nvCxnSpPr>
        <p:spPr>
          <a:xfrm>
            <a:off x="3188368" y="2259530"/>
            <a:ext cx="0" cy="2425567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6" name="Google Shape;276;p33">
            <a:extLst>
              <a:ext uri="{FF2B5EF4-FFF2-40B4-BE49-F238E27FC236}">
                <a16:creationId xmlns:a16="http://schemas.microsoft.com/office/drawing/2014/main" id="{9228C580-FDF5-6D41-A210-E6352082BABB}"/>
              </a:ext>
            </a:extLst>
          </p:cNvPr>
          <p:cNvCxnSpPr/>
          <p:nvPr/>
        </p:nvCxnSpPr>
        <p:spPr>
          <a:xfrm>
            <a:off x="5159943" y="2259530"/>
            <a:ext cx="0" cy="2425567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" name="Google Shape;277;p33">
            <a:extLst>
              <a:ext uri="{FF2B5EF4-FFF2-40B4-BE49-F238E27FC236}">
                <a16:creationId xmlns:a16="http://schemas.microsoft.com/office/drawing/2014/main" id="{8D259688-E1A4-4340-AE63-F98A47C69E4A}"/>
              </a:ext>
            </a:extLst>
          </p:cNvPr>
          <p:cNvSpPr txBox="1"/>
          <p:nvPr/>
        </p:nvSpPr>
        <p:spPr>
          <a:xfrm>
            <a:off x="3407798" y="2259530"/>
            <a:ext cx="1532716" cy="2797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Approver</a:t>
            </a:r>
            <a:endParaRPr dirty="0"/>
          </a:p>
          <a:p>
            <a:pPr marL="342900" marR="0" lvl="0" indent="-342900" algn="ctr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ctr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</a:p>
          <a:p>
            <a:pPr marL="342900" marR="0" lvl="0" indent="-342900" algn="ctr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Manager</a:t>
            </a:r>
          </a:p>
          <a:p>
            <a:pPr marL="342900" marR="0" lvl="0" indent="-342900" algn="ctr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dirty="0"/>
          </a:p>
        </p:txBody>
      </p:sp>
      <p:sp>
        <p:nvSpPr>
          <p:cNvPr id="8" name="Google Shape;278;p33">
            <a:extLst>
              <a:ext uri="{FF2B5EF4-FFF2-40B4-BE49-F238E27FC236}">
                <a16:creationId xmlns:a16="http://schemas.microsoft.com/office/drawing/2014/main" id="{EB38C1FB-5734-FD45-B39D-42A62EE2FE60}"/>
              </a:ext>
            </a:extLst>
          </p:cNvPr>
          <p:cNvSpPr txBox="1"/>
          <p:nvPr/>
        </p:nvSpPr>
        <p:spPr>
          <a:xfrm>
            <a:off x="5440333" y="2259528"/>
            <a:ext cx="1969660" cy="2797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Implementer </a:t>
            </a:r>
            <a:endParaRPr dirty="0"/>
          </a:p>
          <a:p>
            <a:pPr marL="342900" marR="0" lvl="0" indent="-342900" algn="ctr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ctr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SOC</a:t>
            </a: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4003765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/>
              <a:t>Why do we do this?</a:t>
            </a:r>
            <a:endParaRPr/>
          </a:p>
        </p:txBody>
      </p:sp>
      <p:sp>
        <p:nvSpPr>
          <p:cNvPr id="284" name="Google Shape;284;p3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lang="en-US" sz="3600"/>
              <a:t>Reduces risk</a:t>
            </a:r>
            <a:endParaRPr/>
          </a:p>
          <a:p>
            <a:pPr marL="0" lvl="0" indent="0" algn="l" rtl="0"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</a:pPr>
            <a:endParaRPr sz="3600"/>
          </a:p>
          <a:p>
            <a:pPr marL="342900" lvl="0" indent="-342900" algn="l" rtl="0"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lang="en-US" sz="3600"/>
              <a:t>Reduces error</a:t>
            </a:r>
            <a:endParaRPr/>
          </a:p>
          <a:p>
            <a:pPr marL="0" lvl="0" indent="0" algn="l" rtl="0"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</a:pPr>
            <a:endParaRPr sz="3600"/>
          </a:p>
          <a:p>
            <a:pPr marL="342900" lvl="0" indent="-342900" algn="l" rtl="0"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lang="en-US" sz="3600"/>
              <a:t>Supports accountability</a:t>
            </a:r>
            <a:endParaRPr/>
          </a:p>
          <a:p>
            <a:pPr marL="342900" lvl="0" indent="-114300" algn="l" rtl="0"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13987624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/>
              <a:t>Request</a:t>
            </a:r>
            <a:endParaRPr/>
          </a:p>
        </p:txBody>
      </p:sp>
      <p:sp>
        <p:nvSpPr>
          <p:cNvPr id="317" name="Google Shape;317;p3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2400" dirty="0"/>
              <a:t>	Purpose: Legitimate business need to connect App Server to the Database server</a:t>
            </a:r>
            <a:endParaRPr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endParaRPr sz="2400"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2400" dirty="0"/>
              <a:t>Rule:</a:t>
            </a:r>
            <a:endParaRPr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endParaRPr sz="2400"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2400" dirty="0"/>
              <a:t>Device Group: PDC</a:t>
            </a:r>
            <a:endParaRPr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2400" dirty="0"/>
              <a:t>Source: 128.8.x.x (App Server)</a:t>
            </a:r>
            <a:endParaRPr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2400" dirty="0"/>
              <a:t>Destination: 128.8.y.y (Database Server)</a:t>
            </a:r>
            <a:endParaRPr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2400" dirty="0"/>
              <a:t>Service: tcp-1433 (SQL Server)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98620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4520</TotalTime>
  <Words>4269</Words>
  <Application>Microsoft Macintosh PowerPoint</Application>
  <PresentationFormat>On-screen Show (4:3)</PresentationFormat>
  <Paragraphs>630</Paragraphs>
  <Slides>111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6" baseType="lpstr">
      <vt:lpstr>Arial</vt:lpstr>
      <vt:lpstr>Calibri</vt:lpstr>
      <vt:lpstr>Cambria</vt:lpstr>
      <vt:lpstr>Consolas</vt:lpstr>
      <vt:lpstr>Adjacency</vt:lpstr>
      <vt:lpstr>PowerPoint Presentation</vt:lpstr>
      <vt:lpstr>Defense in Depth: Firewalls</vt:lpstr>
      <vt:lpstr>What is a Firewall?</vt:lpstr>
      <vt:lpstr>What is a Firewall?</vt:lpstr>
      <vt:lpstr>What is a Firewall?</vt:lpstr>
      <vt:lpstr>What is a Firewall?</vt:lpstr>
      <vt:lpstr>What is a Firewall?</vt:lpstr>
      <vt:lpstr>Perimeter Security</vt:lpstr>
      <vt:lpstr>Access Control Lists (ACLs)</vt:lpstr>
      <vt:lpstr>ACLs – Cisco Style</vt:lpstr>
      <vt:lpstr>Firewalls</vt:lpstr>
      <vt:lpstr>Packet Filters</vt:lpstr>
      <vt:lpstr>Stateful vs Stateless?</vt:lpstr>
      <vt:lpstr>Inbound vs Outbound</vt:lpstr>
      <vt:lpstr>Outbound filtering    💀</vt:lpstr>
      <vt:lpstr>iptables</vt:lpstr>
      <vt:lpstr>IP firewalling Chains?</vt:lpstr>
      <vt:lpstr>iptables</vt:lpstr>
      <vt:lpstr>iptables</vt:lpstr>
      <vt:lpstr>iptables</vt:lpstr>
      <vt:lpstr>iptables Exercises</vt:lpstr>
      <vt:lpstr>iptables Log Format</vt:lpstr>
      <vt:lpstr>iptables Log Format</vt:lpstr>
      <vt:lpstr>iptables Log Format</vt:lpstr>
      <vt:lpstr>iptables Log Format</vt:lpstr>
      <vt:lpstr>iptables Logs – What’s Important</vt:lpstr>
      <vt:lpstr>iptables Logs – What’s Important</vt:lpstr>
      <vt:lpstr>nftables</vt:lpstr>
      <vt:lpstr>iptables -&gt; nftables migration</vt:lpstr>
      <vt:lpstr>Why replace iptables?</vt:lpstr>
      <vt:lpstr>ufw</vt:lpstr>
      <vt:lpstr>ufw Exercise</vt:lpstr>
      <vt:lpstr>pf</vt:lpstr>
      <vt:lpstr>pfSense</vt:lpstr>
      <vt:lpstr> </vt:lpstr>
      <vt:lpstr>PowerPoint Presentation</vt:lpstr>
      <vt:lpstr>Optional Additional Exercise</vt:lpstr>
      <vt:lpstr>Challenge of traditional firewalls</vt:lpstr>
      <vt:lpstr>fail2ban</vt:lpstr>
      <vt:lpstr>fail2ban – jail.conf</vt:lpstr>
      <vt:lpstr>fail2ban Exercise</vt:lpstr>
      <vt:lpstr>Port Knocking</vt:lpstr>
      <vt:lpstr>Application Firewall</vt:lpstr>
      <vt:lpstr>Application Firewall</vt:lpstr>
      <vt:lpstr>Next-Generation Firewall (NGFW)</vt:lpstr>
      <vt:lpstr>Before</vt:lpstr>
      <vt:lpstr>NGFW: Palo Alto </vt:lpstr>
      <vt:lpstr>PowerPoint Presentation</vt:lpstr>
      <vt:lpstr>PowerPoint Presentation</vt:lpstr>
      <vt:lpstr>PowerPoint Presentation</vt:lpstr>
      <vt:lpstr>PowerPoint Presentation</vt:lpstr>
      <vt:lpstr>Palo Alto Raw Logs</vt:lpstr>
      <vt:lpstr>Palo Alto Features</vt:lpstr>
      <vt:lpstr> </vt:lpstr>
      <vt:lpstr>Palo Alto Features</vt:lpstr>
      <vt:lpstr>Palo Alto Features</vt:lpstr>
      <vt:lpstr>WildFire</vt:lpstr>
      <vt:lpstr>WildFire</vt:lpstr>
      <vt:lpstr>WildFire</vt:lpstr>
      <vt:lpstr>WildFire</vt:lpstr>
      <vt:lpstr>Firewalling by Application</vt:lpstr>
      <vt:lpstr>Firewalling by Application</vt:lpstr>
      <vt:lpstr>Threat Intelligence</vt:lpstr>
      <vt:lpstr>WAF – Protections</vt:lpstr>
      <vt:lpstr>WAF Issues</vt:lpstr>
      <vt:lpstr>ModSecurity</vt:lpstr>
      <vt:lpstr>ModSecurity Rules &amp; Actions</vt:lpstr>
      <vt:lpstr>ModSecurity Rules &amp; Actions</vt:lpstr>
      <vt:lpstr>ModSecurity Exercise</vt:lpstr>
      <vt:lpstr>Proxies</vt:lpstr>
      <vt:lpstr>Why is this useful?</vt:lpstr>
      <vt:lpstr>nginx</vt:lpstr>
      <vt:lpstr>NAT – Network Address Translation</vt:lpstr>
      <vt:lpstr>NAT</vt:lpstr>
      <vt:lpstr>Network-based firewall vendors</vt:lpstr>
      <vt:lpstr>Host Based Firewall Vendors</vt:lpstr>
      <vt:lpstr>Network Access Control (NAC)</vt:lpstr>
      <vt:lpstr>Network Access Control (NAC)</vt:lpstr>
      <vt:lpstr>Network Access Control (NAC)</vt:lpstr>
      <vt:lpstr>PowerPoint Presentation</vt:lpstr>
      <vt:lpstr>PowerPoint Presentation</vt:lpstr>
      <vt:lpstr>Sensible Firewall Policy</vt:lpstr>
      <vt:lpstr>Default Deny</vt:lpstr>
      <vt:lpstr>Default Deny</vt:lpstr>
      <vt:lpstr>Default Deny</vt:lpstr>
      <vt:lpstr>Default Deny</vt:lpstr>
      <vt:lpstr> </vt:lpstr>
      <vt:lpstr>Sensible Rule/Object Creation</vt:lpstr>
      <vt:lpstr>Clients to DB server (10.20.0.2)</vt:lpstr>
      <vt:lpstr>Clients to DB server (10.20.0.2)</vt:lpstr>
      <vt:lpstr>Clients to DB servers</vt:lpstr>
      <vt:lpstr>Create Objects</vt:lpstr>
      <vt:lpstr>Client to DB servers</vt:lpstr>
      <vt:lpstr>SSH to DB and Web Servers</vt:lpstr>
      <vt:lpstr>But mgmt-servers only has one host!</vt:lpstr>
      <vt:lpstr>Requesting Firewall Rules</vt:lpstr>
      <vt:lpstr>Separation of Duties</vt:lpstr>
      <vt:lpstr>Why do we do this?</vt:lpstr>
      <vt:lpstr>Request</vt:lpstr>
      <vt:lpstr>Result</vt:lpstr>
      <vt:lpstr>Request</vt:lpstr>
      <vt:lpstr>Result</vt:lpstr>
      <vt:lpstr>Result</vt:lpstr>
      <vt:lpstr>Firewall Rule Clean up</vt:lpstr>
      <vt:lpstr>Network Segmentation</vt:lpstr>
      <vt:lpstr> </vt:lpstr>
      <vt:lpstr>And now for something completely different…</vt:lpstr>
      <vt:lpstr>PowerPoint Presentation</vt:lpstr>
      <vt:lpstr>Relationships</vt:lpstr>
      <vt:lpstr>Build your network</vt:lpstr>
      <vt:lpstr> </vt:lpstr>
    </vt:vector>
  </TitlesOfParts>
  <Company>University of Maryland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 Tools for Information Security</dc:title>
  <dc:creator>Kevin Shivers</dc:creator>
  <cp:lastModifiedBy>Microsoft Office User</cp:lastModifiedBy>
  <cp:revision>323</cp:revision>
  <dcterms:created xsi:type="dcterms:W3CDTF">2015-06-19T02:29:32Z</dcterms:created>
  <dcterms:modified xsi:type="dcterms:W3CDTF">2022-03-12T21:16:14Z</dcterms:modified>
</cp:coreProperties>
</file>